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96" r:id="rId3"/>
    <p:sldId id="273" r:id="rId4"/>
    <p:sldId id="275" r:id="rId5"/>
    <p:sldId id="263" r:id="rId6"/>
    <p:sldId id="293" r:id="rId7"/>
    <p:sldId id="294" r:id="rId8"/>
    <p:sldId id="258" r:id="rId9"/>
    <p:sldId id="282" r:id="rId10"/>
    <p:sldId id="259" r:id="rId11"/>
    <p:sldId id="265" r:id="rId12"/>
    <p:sldId id="278" r:id="rId13"/>
    <p:sldId id="277" r:id="rId14"/>
    <p:sldId id="276" r:id="rId15"/>
    <p:sldId id="272" r:id="rId16"/>
    <p:sldId id="288" r:id="rId17"/>
    <p:sldId id="289" r:id="rId18"/>
    <p:sldId id="290" r:id="rId19"/>
    <p:sldId id="283" r:id="rId20"/>
    <p:sldId id="291" r:id="rId21"/>
    <p:sldId id="280" r:id="rId22"/>
    <p:sldId id="261" r:id="rId23"/>
    <p:sldId id="292" r:id="rId24"/>
    <p:sldId id="285" r:id="rId25"/>
    <p:sldId id="281" r:id="rId26"/>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4759" autoAdjust="0"/>
  </p:normalViewPr>
  <p:slideViewPr>
    <p:cSldViewPr>
      <p:cViewPr>
        <p:scale>
          <a:sx n="78" d="100"/>
          <a:sy n="78" d="100"/>
        </p:scale>
        <p:origin x="-864" y="-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5" d="100"/>
          <a:sy n="105" d="100"/>
        </p:scale>
        <p:origin x="-343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6D0D4-D42B-4C4D-982A-B27B0D263B9F}" type="doc">
      <dgm:prSet loTypeId="urn:microsoft.com/office/officeart/2005/8/layout/gear1" loCatId="relationship" qsTypeId="urn:microsoft.com/office/officeart/2005/8/quickstyle/simple1" qsCatId="simple" csTypeId="urn:microsoft.com/office/officeart/2005/8/colors/accent1_2" csCatId="accent1" phldr="1"/>
      <dgm:spPr/>
    </dgm:pt>
    <dgm:pt modelId="{81BA4B34-E3E0-4C86-BAEF-D3638125F0A4}">
      <dgm:prSet phldrT="[Tekst]"/>
      <dgm:spPr/>
      <dgm:t>
        <a:bodyPr/>
        <a:lstStyle/>
        <a:p>
          <a:r>
            <a:rPr lang="nb-NO" dirty="0" err="1" smtClean="0"/>
            <a:t>Mobility</a:t>
          </a:r>
          <a:r>
            <a:rPr lang="nb-NO" dirty="0" smtClean="0"/>
            <a:t> is </a:t>
          </a:r>
          <a:r>
            <a:rPr lang="nb-NO" dirty="0" err="1" smtClean="0"/>
            <a:t>of</a:t>
          </a:r>
          <a:r>
            <a:rPr lang="nb-NO" dirty="0" smtClean="0"/>
            <a:t> </a:t>
          </a:r>
          <a:r>
            <a:rPr lang="nb-NO" dirty="0" err="1" smtClean="0"/>
            <a:t>great</a:t>
          </a:r>
          <a:r>
            <a:rPr lang="nb-NO" dirty="0" smtClean="0"/>
            <a:t> </a:t>
          </a:r>
          <a:r>
            <a:rPr lang="nb-NO" dirty="0" err="1" smtClean="0"/>
            <a:t>importance</a:t>
          </a:r>
          <a:r>
            <a:rPr lang="nb-NO" dirty="0" smtClean="0"/>
            <a:t>!</a:t>
          </a:r>
          <a:endParaRPr lang="nb-NO" dirty="0"/>
        </a:p>
      </dgm:t>
    </dgm:pt>
    <dgm:pt modelId="{0EE2CB31-7F26-4891-876C-490AF392BDA4}" type="parTrans" cxnId="{2A6A74CE-1DE6-4AB5-9E68-D668727080E7}">
      <dgm:prSet/>
      <dgm:spPr/>
      <dgm:t>
        <a:bodyPr/>
        <a:lstStyle/>
        <a:p>
          <a:endParaRPr lang="nb-NO"/>
        </a:p>
      </dgm:t>
    </dgm:pt>
    <dgm:pt modelId="{2C134B77-CA3B-45FD-9C0C-4C4B219770F3}" type="sibTrans" cxnId="{2A6A74CE-1DE6-4AB5-9E68-D668727080E7}">
      <dgm:prSet/>
      <dgm:spPr/>
      <dgm:t>
        <a:bodyPr/>
        <a:lstStyle/>
        <a:p>
          <a:endParaRPr lang="nb-NO"/>
        </a:p>
      </dgm:t>
    </dgm:pt>
    <dgm:pt modelId="{3C306B65-BE01-45AC-A041-D4D39428E451}" type="pres">
      <dgm:prSet presAssocID="{F506D0D4-D42B-4C4D-982A-B27B0D263B9F}" presName="composite" presStyleCnt="0">
        <dgm:presLayoutVars>
          <dgm:chMax val="3"/>
          <dgm:animLvl val="lvl"/>
          <dgm:resizeHandles val="exact"/>
        </dgm:presLayoutVars>
      </dgm:prSet>
      <dgm:spPr/>
    </dgm:pt>
    <dgm:pt modelId="{19FDFDC3-C1C6-4BC6-A5CD-77CBA2100059}" type="pres">
      <dgm:prSet presAssocID="{81BA4B34-E3E0-4C86-BAEF-D3638125F0A4}" presName="gear1" presStyleLbl="node1" presStyleIdx="0" presStyleCnt="1" custLinFactNeighborX="10638" custLinFactNeighborY="25219">
        <dgm:presLayoutVars>
          <dgm:chMax val="1"/>
          <dgm:bulletEnabled val="1"/>
        </dgm:presLayoutVars>
      </dgm:prSet>
      <dgm:spPr/>
      <dgm:t>
        <a:bodyPr/>
        <a:lstStyle/>
        <a:p>
          <a:endParaRPr lang="nb-NO"/>
        </a:p>
      </dgm:t>
    </dgm:pt>
    <dgm:pt modelId="{2176C899-376C-4581-8E56-E0194F28EC4C}" type="pres">
      <dgm:prSet presAssocID="{81BA4B34-E3E0-4C86-BAEF-D3638125F0A4}" presName="gear1srcNode" presStyleLbl="node1" presStyleIdx="0" presStyleCnt="1"/>
      <dgm:spPr/>
      <dgm:t>
        <a:bodyPr/>
        <a:lstStyle/>
        <a:p>
          <a:endParaRPr lang="nb-NO"/>
        </a:p>
      </dgm:t>
    </dgm:pt>
    <dgm:pt modelId="{EDD13EC4-05EE-44E4-9F0E-8F0E2ECFA1A5}" type="pres">
      <dgm:prSet presAssocID="{81BA4B34-E3E0-4C86-BAEF-D3638125F0A4}" presName="gear1dstNode" presStyleLbl="node1" presStyleIdx="0" presStyleCnt="1"/>
      <dgm:spPr/>
      <dgm:t>
        <a:bodyPr/>
        <a:lstStyle/>
        <a:p>
          <a:endParaRPr lang="nb-NO"/>
        </a:p>
      </dgm:t>
    </dgm:pt>
    <dgm:pt modelId="{13690853-0A05-4A3B-A0BD-8300900DDBFC}" type="pres">
      <dgm:prSet presAssocID="{2C134B77-CA3B-45FD-9C0C-4C4B219770F3}" presName="connector1" presStyleLbl="sibTrans2D1" presStyleIdx="0" presStyleCnt="1" custLinFactNeighborX="10904" custLinFactNeighborY="-9023"/>
      <dgm:spPr/>
      <dgm:t>
        <a:bodyPr/>
        <a:lstStyle/>
        <a:p>
          <a:endParaRPr lang="nb-NO"/>
        </a:p>
      </dgm:t>
    </dgm:pt>
  </dgm:ptLst>
  <dgm:cxnLst>
    <dgm:cxn modelId="{71FE29ED-454B-4DFC-85C7-81ED6B6DD069}" type="presOf" srcId="{81BA4B34-E3E0-4C86-BAEF-D3638125F0A4}" destId="{2176C899-376C-4581-8E56-E0194F28EC4C}" srcOrd="1" destOrd="0" presId="urn:microsoft.com/office/officeart/2005/8/layout/gear1"/>
    <dgm:cxn modelId="{9C9118A3-2A22-4A9A-9231-94AC9B052741}" type="presOf" srcId="{81BA4B34-E3E0-4C86-BAEF-D3638125F0A4}" destId="{19FDFDC3-C1C6-4BC6-A5CD-77CBA2100059}" srcOrd="0" destOrd="0" presId="urn:microsoft.com/office/officeart/2005/8/layout/gear1"/>
    <dgm:cxn modelId="{856114EF-877D-449B-9E3C-E3DBAC16B1AF}" type="presOf" srcId="{2C134B77-CA3B-45FD-9C0C-4C4B219770F3}" destId="{13690853-0A05-4A3B-A0BD-8300900DDBFC}" srcOrd="0" destOrd="0" presId="urn:microsoft.com/office/officeart/2005/8/layout/gear1"/>
    <dgm:cxn modelId="{2A6A74CE-1DE6-4AB5-9E68-D668727080E7}" srcId="{F506D0D4-D42B-4C4D-982A-B27B0D263B9F}" destId="{81BA4B34-E3E0-4C86-BAEF-D3638125F0A4}" srcOrd="0" destOrd="0" parTransId="{0EE2CB31-7F26-4891-876C-490AF392BDA4}" sibTransId="{2C134B77-CA3B-45FD-9C0C-4C4B219770F3}"/>
    <dgm:cxn modelId="{A062A085-CBA8-46E3-A1F9-31DB26B7E51D}" type="presOf" srcId="{81BA4B34-E3E0-4C86-BAEF-D3638125F0A4}" destId="{EDD13EC4-05EE-44E4-9F0E-8F0E2ECFA1A5}" srcOrd="2" destOrd="0" presId="urn:microsoft.com/office/officeart/2005/8/layout/gear1"/>
    <dgm:cxn modelId="{A4BC6E4F-E4A9-4E29-B1F6-46D962B49E81}" type="presOf" srcId="{F506D0D4-D42B-4C4D-982A-B27B0D263B9F}" destId="{3C306B65-BE01-45AC-A041-D4D39428E451}" srcOrd="0" destOrd="0" presId="urn:microsoft.com/office/officeart/2005/8/layout/gear1"/>
    <dgm:cxn modelId="{3875A2AA-8F63-4DE2-85C1-6D56D5E5F0A5}" type="presParOf" srcId="{3C306B65-BE01-45AC-A041-D4D39428E451}" destId="{19FDFDC3-C1C6-4BC6-A5CD-77CBA2100059}" srcOrd="0" destOrd="0" presId="urn:microsoft.com/office/officeart/2005/8/layout/gear1"/>
    <dgm:cxn modelId="{E91742E5-0610-4961-8AB9-5446BCE0E555}" type="presParOf" srcId="{3C306B65-BE01-45AC-A041-D4D39428E451}" destId="{2176C899-376C-4581-8E56-E0194F28EC4C}" srcOrd="1" destOrd="0" presId="urn:microsoft.com/office/officeart/2005/8/layout/gear1"/>
    <dgm:cxn modelId="{F211E64C-F922-4532-88F2-99FC8E35F890}" type="presParOf" srcId="{3C306B65-BE01-45AC-A041-D4D39428E451}" destId="{EDD13EC4-05EE-44E4-9F0E-8F0E2ECFA1A5}" srcOrd="2" destOrd="0" presId="urn:microsoft.com/office/officeart/2005/8/layout/gear1"/>
    <dgm:cxn modelId="{68B35938-EDDC-4F85-8A39-B19ABD3F344B}" type="presParOf" srcId="{3C306B65-BE01-45AC-A041-D4D39428E451}" destId="{13690853-0A05-4A3B-A0BD-8300900DDBFC}" srcOrd="3"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DFDC3-C1C6-4BC6-A5CD-77CBA2100059}">
      <dsp:nvSpPr>
        <dsp:cNvPr id="0" name=""/>
        <dsp:cNvSpPr/>
      </dsp:nvSpPr>
      <dsp:spPr>
        <a:xfrm>
          <a:off x="1899141" y="1735369"/>
          <a:ext cx="2455472" cy="2455472"/>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nb-NO" sz="1900" kern="1200" dirty="0" err="1" smtClean="0"/>
            <a:t>Mobility</a:t>
          </a:r>
          <a:r>
            <a:rPr lang="nb-NO" sz="1900" kern="1200" dirty="0" smtClean="0"/>
            <a:t> is </a:t>
          </a:r>
          <a:r>
            <a:rPr lang="nb-NO" sz="1900" kern="1200" dirty="0" err="1" smtClean="0"/>
            <a:t>of</a:t>
          </a:r>
          <a:r>
            <a:rPr lang="nb-NO" sz="1900" kern="1200" dirty="0" smtClean="0"/>
            <a:t> </a:t>
          </a:r>
          <a:r>
            <a:rPr lang="nb-NO" sz="1900" kern="1200" dirty="0" err="1" smtClean="0"/>
            <a:t>great</a:t>
          </a:r>
          <a:r>
            <a:rPr lang="nb-NO" sz="1900" kern="1200" dirty="0" smtClean="0"/>
            <a:t> </a:t>
          </a:r>
          <a:r>
            <a:rPr lang="nb-NO" sz="1900" kern="1200" dirty="0" err="1" smtClean="0"/>
            <a:t>importance</a:t>
          </a:r>
          <a:r>
            <a:rPr lang="nb-NO" sz="1900" kern="1200" dirty="0" smtClean="0"/>
            <a:t>!</a:t>
          </a:r>
          <a:endParaRPr lang="nb-NO" sz="1900" kern="1200" dirty="0"/>
        </a:p>
      </dsp:txBody>
      <dsp:txXfrm>
        <a:off x="2392800" y="2310552"/>
        <a:ext cx="1468154" cy="1262163"/>
      </dsp:txXfrm>
    </dsp:sp>
    <dsp:sp modelId="{13690853-0A05-4A3B-A0BD-8300900DDBFC}">
      <dsp:nvSpPr>
        <dsp:cNvPr id="0" name=""/>
        <dsp:cNvSpPr/>
      </dsp:nvSpPr>
      <dsp:spPr>
        <a:xfrm>
          <a:off x="2088231" y="421336"/>
          <a:ext cx="3020231" cy="3020231"/>
        </a:xfrm>
        <a:prstGeom prst="circularArrow">
          <a:avLst>
            <a:gd name="adj1" fmla="val 4878"/>
            <a:gd name="adj2" fmla="val 312630"/>
            <a:gd name="adj3" fmla="val 3163082"/>
            <a:gd name="adj4" fmla="val 15193757"/>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D4C7C05-C9CB-4301-A79E-E2CC40B99804}" type="datetimeFigureOut">
              <a:rPr lang="nb-NO" smtClean="0"/>
              <a:t>17.11.2014</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0F2760B-67CF-47F2-BD90-301CB636EA03}" type="slidenum">
              <a:rPr lang="nb-NO" smtClean="0"/>
              <a:t>‹#›</a:t>
            </a:fld>
            <a:endParaRPr lang="nb-NO"/>
          </a:p>
        </p:txBody>
      </p:sp>
    </p:spTree>
    <p:extLst>
      <p:ext uri="{BB962C8B-B14F-4D97-AF65-F5344CB8AC3E}">
        <p14:creationId xmlns:p14="http://schemas.microsoft.com/office/powerpoint/2010/main" val="3863145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63E9CDE-871D-4736-90AA-6B38E3E683C1}" type="datetimeFigureOut">
              <a:rPr lang="nb-NO" smtClean="0"/>
              <a:t>17.11.2014</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FE0A8F8-DE54-4687-87A5-A2C4E405A829}" type="slidenum">
              <a:rPr lang="nb-NO" smtClean="0"/>
              <a:t>‹#›</a:t>
            </a:fld>
            <a:endParaRPr lang="nb-NO"/>
          </a:p>
        </p:txBody>
      </p:sp>
    </p:spTree>
    <p:extLst>
      <p:ext uri="{BB962C8B-B14F-4D97-AF65-F5344CB8AC3E}">
        <p14:creationId xmlns:p14="http://schemas.microsoft.com/office/powerpoint/2010/main" val="66023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txBox="1">
            <a:spLocks noGrp="1"/>
          </p:cNvSpPr>
          <p:nvPr>
            <p:ph type="body" sz="quarter" idx="1"/>
          </p:nvPr>
        </p:nvSpPr>
        <p:spPr/>
        <p:txBody>
          <a:bodyPr/>
          <a:lstStyle/>
          <a:p>
            <a:pPr lvl="0"/>
            <a:r>
              <a:rPr lang="nb-NO">
                <a:solidFill>
                  <a:srgbClr val="898989"/>
                </a:solidFill>
              </a:rPr>
              <a:t>Kolarctic ENPI</a:t>
            </a:r>
          </a:p>
          <a:p>
            <a:pPr lvl="0"/>
            <a:r>
              <a:rPr lang="nb-NO">
                <a:solidFill>
                  <a:srgbClr val="898989"/>
                </a:solidFill>
              </a:rPr>
              <a:t>Barents Freeway (On-going project)</a:t>
            </a:r>
          </a:p>
          <a:p>
            <a:pPr lvl="0"/>
            <a:r>
              <a:rPr lang="nb-NO">
                <a:solidFill>
                  <a:srgbClr val="898989"/>
                </a:solidFill>
              </a:rPr>
              <a:t>Northern Periphery Programme</a:t>
            </a:r>
          </a:p>
          <a:p>
            <a:pPr lvl="0"/>
            <a:r>
              <a:rPr lang="nb-NO">
                <a:solidFill>
                  <a:srgbClr val="898989"/>
                </a:solidFill>
              </a:rPr>
              <a:t>Northern Maritime Corridor (2002-2008)</a:t>
            </a:r>
          </a:p>
          <a:p>
            <a:pPr lvl="0"/>
            <a:r>
              <a:rPr lang="nb-NO">
                <a:solidFill>
                  <a:srgbClr val="898989"/>
                </a:solidFill>
              </a:rPr>
              <a:t>Baltic Sea Programme</a:t>
            </a:r>
          </a:p>
          <a:p>
            <a:pPr lvl="0"/>
            <a:r>
              <a:rPr lang="en-US">
                <a:solidFill>
                  <a:srgbClr val="898989"/>
                </a:solidFill>
              </a:rPr>
              <a:t>Sustainable Transport in the Barents Area (STBR) (2002-2008) </a:t>
            </a:r>
          </a:p>
        </p:txBody>
      </p:sp>
      <p:sp>
        <p:nvSpPr>
          <p:cNvPr id="4" name="Plassholder for lysbildenummer 3"/>
          <p:cNvSpPr txBox="1"/>
          <p:nvPr/>
        </p:nvSpPr>
        <p:spPr>
          <a:xfrm>
            <a:off x="3850438" y="9428578"/>
            <a:ext cx="2945659" cy="496332"/>
          </a:xfrm>
          <a:prstGeom prst="rect">
            <a:avLst/>
          </a:prstGeom>
          <a:noFill/>
          <a:ln>
            <a:noFill/>
          </a:ln>
        </p:spPr>
        <p:txBody>
          <a:bodyPr vert="horz" wrap="square" lIns="91440" tIns="45720" rIns="91440" bIns="45720" anchor="b" anchorCtr="0" compatLnSpc="1"/>
          <a:lstStyle/>
          <a:p>
            <a:pPr marL="0" marR="0" lvl="0" indent="0" algn="r" defTabSz="914217"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529BA4-883D-4CA0-9C8B-8D8475C1430E}" type="slidenum">
              <a:t>4</a:t>
            </a:fld>
            <a:endParaRPr lang="nb-NO"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nb-NO"/>
              <a:t>«The core network corridors» er utvalgte deler av det definerte core network som EU nå igangsetter implementeringen av. Korridoren til Narvik, den Botniske korridoren og den nordlige maritime korridor er inkludert i Core Network, men ikke i de ni utvalgte korridorene som EU prioriterer i første omgang.</a:t>
            </a: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lstStyle/>
          <a:p>
            <a:pPr marL="0" marR="0" lvl="0" indent="0" algn="r" defTabSz="914217"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8D5BFA-66AB-4A27-A4E7-4DABFA35AAD1}" type="slidenum">
              <a:t>12</a:t>
            </a:fld>
            <a:endParaRPr lang="nb-NO"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US"/>
              <a:t>Finland allows the use of 76 tonne lorries on all roads. Sweden has allowed 90 tonne lorries on selected routes. Timber lorries up to 100 tonnes will also be tested on several routes in Finland. Norway recently permitted heavier lorriesto be used by the timber industry on selected routes, but only up to a maximum of 60 tonnes. Larger and heavier loads set new challenges for the load-bearing capacity of roads and bridges as well as road maintenance, especially in winter</a:t>
            </a:r>
          </a:p>
          <a:p>
            <a:pPr lvl="0" defTabSz="906901"/>
            <a:r>
              <a:rPr lang="en-US">
                <a:latin typeface="Arial" pitchFamily="34"/>
                <a:cs typeface="Arial" pitchFamily="34"/>
              </a:rPr>
              <a:t>Arctic winters and winter maintenance</a:t>
            </a:r>
          </a:p>
          <a:p>
            <a:pPr lvl="0"/>
            <a:r>
              <a:rPr lang="en-US"/>
              <a:t>Climate change- e.g more rain will challenge the way we construct and maintain the infrastructure -- </a:t>
            </a:r>
            <a:endParaRPr lang="nb-NO"/>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lstStyle/>
          <a:p>
            <a:pPr marL="0" marR="0" lvl="0" indent="0" algn="r" defTabSz="914217"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F71A92-F650-4811-B5DE-26E09CA0F8ED}" type="slidenum">
              <a:t>13</a:t>
            </a:fld>
            <a:endParaRPr lang="nb-NO"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nb-NO"/>
              <a:t>Si litt om bakgrunn, oppstart og tidsfase</a:t>
            </a: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lstStyle/>
          <a:p>
            <a:pPr marL="0" marR="0" lvl="0" indent="0" algn="r" defTabSz="914217"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055EFC-FA93-471B-ABCE-8454613083E3}" type="slidenum">
              <a:t>14</a:t>
            </a:fld>
            <a:endParaRPr lang="nb-NO"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nb-NO" smtClean="0"/>
              <a:t>Murmansk is definitely the main Barents port and planned development is highly supported by the Expert Group.  Also development of the Norwegian ports of Kirkenes and Narvik is emphasized by the Expert Group</a:t>
            </a:r>
          </a:p>
          <a:p>
            <a:pPr marL="0" indent="0">
              <a:buFont typeface="Arial" pitchFamily="34" charset="0"/>
              <a:buNone/>
            </a:pPr>
            <a:endParaRPr lang="nb-NO" smtClean="0"/>
          </a:p>
          <a:p>
            <a:pPr marL="0" indent="0">
              <a:buFont typeface="Arial" pitchFamily="34" charset="0"/>
              <a:buNone/>
            </a:pPr>
            <a:r>
              <a:rPr lang="nb-NO" smtClean="0"/>
              <a:t>The Expert Group do not go into detail on the Northern Sea Route to Asia, but stresses the impact a huge increase in sailings will have on development of transport infrastructure in the Barents region. This is of course first of all related to development of the ports, but very much also on railway connections to relevant ports. Finnish mining industry is keen to have railway connections to either Kirkenes or Murmansk in case the Northern Sea Route becomes a competiple option for cargo to Asia </a:t>
            </a:r>
          </a:p>
          <a:p>
            <a:pPr marL="0" indent="0">
              <a:buFont typeface="Arial" pitchFamily="34" charset="0"/>
              <a:buNone/>
            </a:pPr>
            <a:endParaRPr lang="nb-NO"/>
          </a:p>
        </p:txBody>
      </p:sp>
      <p:sp>
        <p:nvSpPr>
          <p:cNvPr id="4" name="Slide Number Placeholder 3"/>
          <p:cNvSpPr>
            <a:spLocks noGrp="1"/>
          </p:cNvSpPr>
          <p:nvPr>
            <p:ph type="sldNum" sz="quarter" idx="10"/>
          </p:nvPr>
        </p:nvSpPr>
        <p:spPr/>
        <p:txBody>
          <a:bodyPr/>
          <a:lstStyle/>
          <a:p>
            <a:fld id="{7BE18EBA-3F4F-44B8-AD83-EA85D383895E}" type="slidenum">
              <a:rPr lang="nb-NO" smtClean="0"/>
              <a:t>16</a:t>
            </a:fld>
            <a:endParaRPr lang="nb-NO"/>
          </a:p>
        </p:txBody>
      </p:sp>
    </p:spTree>
    <p:extLst>
      <p:ext uri="{BB962C8B-B14F-4D97-AF65-F5344CB8AC3E}">
        <p14:creationId xmlns:p14="http://schemas.microsoft.com/office/powerpoint/2010/main" val="175221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mtClean="0"/>
              <a:t>The</a:t>
            </a:r>
            <a:r>
              <a:rPr lang="nb-NO" baseline="0" smtClean="0"/>
              <a:t> transport plan also looks into the challenges of lacking east-west flight connections, more information about this can be found in the document. </a:t>
            </a:r>
            <a:endParaRPr lang="nb-NO" smtClean="0"/>
          </a:p>
          <a:p>
            <a:endParaRPr lang="nb-NO" smtClean="0"/>
          </a:p>
          <a:p>
            <a:r>
              <a:rPr lang="nb-NO" smtClean="0"/>
              <a:t>North-South</a:t>
            </a:r>
            <a:r>
              <a:rPr lang="nb-NO" dirty="0" smtClean="0"/>
              <a:t>,</a:t>
            </a:r>
            <a:r>
              <a:rPr lang="nb-NO" baseline="0" dirty="0" smtClean="0"/>
              <a:t> </a:t>
            </a:r>
            <a:r>
              <a:rPr lang="nb-NO" dirty="0" smtClean="0"/>
              <a:t>Travels</a:t>
            </a:r>
            <a:r>
              <a:rPr lang="nb-NO" baseline="0" dirty="0" smtClean="0"/>
              <a:t> </a:t>
            </a:r>
            <a:r>
              <a:rPr lang="nb-NO" baseline="0" dirty="0" err="1" smtClean="0"/>
              <a:t>are</a:t>
            </a:r>
            <a:r>
              <a:rPr lang="nb-NO" baseline="0" dirty="0" smtClean="0"/>
              <a:t> </a:t>
            </a:r>
            <a:r>
              <a:rPr lang="nb-NO" baseline="0" dirty="0" err="1" smtClean="0"/>
              <a:t>made</a:t>
            </a:r>
            <a:r>
              <a:rPr lang="nb-NO" baseline="0" dirty="0" smtClean="0"/>
              <a:t> </a:t>
            </a:r>
            <a:r>
              <a:rPr lang="nb-NO" baseline="0" dirty="0" err="1" smtClean="0"/>
              <a:t>mainly</a:t>
            </a:r>
            <a:r>
              <a:rPr lang="nb-NO" baseline="0" dirty="0" smtClean="0"/>
              <a:t> via </a:t>
            </a:r>
            <a:r>
              <a:rPr lang="nb-NO" baseline="0" dirty="0" err="1" smtClean="0"/>
              <a:t>the</a:t>
            </a:r>
            <a:r>
              <a:rPr lang="nb-NO" baseline="0" dirty="0" smtClean="0"/>
              <a:t> </a:t>
            </a:r>
            <a:r>
              <a:rPr lang="nb-NO" baseline="0" dirty="0" err="1" smtClean="0"/>
              <a:t>capitals</a:t>
            </a:r>
            <a:r>
              <a:rPr lang="nb-NO" baseline="0" dirty="0" smtClean="0"/>
              <a:t> in </a:t>
            </a:r>
            <a:r>
              <a:rPr lang="nb-NO" baseline="0" dirty="0" err="1" smtClean="0"/>
              <a:t>the</a:t>
            </a:r>
            <a:r>
              <a:rPr lang="nb-NO" baseline="0" dirty="0" smtClean="0"/>
              <a:t> </a:t>
            </a:r>
            <a:r>
              <a:rPr lang="nb-NO" baseline="0" dirty="0" err="1" smtClean="0"/>
              <a:t>countries</a:t>
            </a:r>
            <a:r>
              <a:rPr lang="nb-NO" baseline="0" dirty="0" smtClean="0"/>
              <a:t> -  </a:t>
            </a:r>
            <a:r>
              <a:rPr lang="nb-NO" baseline="0" dirty="0" err="1" smtClean="0"/>
              <a:t>Give</a:t>
            </a:r>
            <a:r>
              <a:rPr lang="nb-NO" baseline="0" dirty="0" smtClean="0"/>
              <a:t> an </a:t>
            </a:r>
            <a:r>
              <a:rPr lang="nb-NO" baseline="0" dirty="0" err="1" smtClean="0"/>
              <a:t>example</a:t>
            </a:r>
            <a:r>
              <a:rPr lang="nb-NO" baseline="0" dirty="0" smtClean="0"/>
              <a:t> for </a:t>
            </a:r>
            <a:r>
              <a:rPr lang="nb-NO" baseline="0" dirty="0" err="1" smtClean="0"/>
              <a:t>attending</a:t>
            </a:r>
            <a:r>
              <a:rPr lang="nb-NO" baseline="0" dirty="0" smtClean="0"/>
              <a:t> a </a:t>
            </a:r>
            <a:r>
              <a:rPr lang="nb-NO" baseline="0" dirty="0" err="1" smtClean="0"/>
              <a:t>meeting</a:t>
            </a:r>
            <a:r>
              <a:rPr lang="nb-NO" baseline="0" dirty="0" smtClean="0"/>
              <a:t> in </a:t>
            </a:r>
            <a:r>
              <a:rPr lang="nb-NO" baseline="0" dirty="0" err="1" smtClean="0"/>
              <a:t>e.g</a:t>
            </a:r>
            <a:r>
              <a:rPr lang="nb-NO" baseline="0" dirty="0" smtClean="0"/>
              <a:t> Rovaniemi?</a:t>
            </a:r>
            <a:endParaRPr lang="nb-NO" dirty="0"/>
          </a:p>
        </p:txBody>
      </p:sp>
      <p:sp>
        <p:nvSpPr>
          <p:cNvPr id="4" name="Slide Number Placeholder 3"/>
          <p:cNvSpPr>
            <a:spLocks noGrp="1"/>
          </p:cNvSpPr>
          <p:nvPr>
            <p:ph type="sldNum" sz="quarter" idx="10"/>
          </p:nvPr>
        </p:nvSpPr>
        <p:spPr/>
        <p:txBody>
          <a:bodyPr/>
          <a:lstStyle/>
          <a:p>
            <a:fld id="{7BE18EBA-3F4F-44B8-AD83-EA85D383895E}" type="slidenum">
              <a:rPr lang="nb-NO" smtClean="0"/>
              <a:t>17</a:t>
            </a:fld>
            <a:endParaRPr lang="nb-NO"/>
          </a:p>
        </p:txBody>
      </p:sp>
    </p:spTree>
    <p:extLst>
      <p:ext uri="{BB962C8B-B14F-4D97-AF65-F5344CB8AC3E}">
        <p14:creationId xmlns:p14="http://schemas.microsoft.com/office/powerpoint/2010/main" val="142183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b="1" smtClean="0"/>
              <a:t>Road:</a:t>
            </a:r>
          </a:p>
          <a:p>
            <a:pPr lvl="0"/>
            <a:r>
              <a:rPr lang="nb-NO" smtClean="0"/>
              <a:t>Unsatisfactory road standard</a:t>
            </a:r>
            <a:endParaRPr lang="en-GB" smtClean="0"/>
          </a:p>
          <a:p>
            <a:pPr lvl="1"/>
            <a:r>
              <a:rPr lang="en-GB" smtClean="0"/>
              <a:t>Narrowness (Width Luleå-Narvik 6-13 m)</a:t>
            </a:r>
          </a:p>
          <a:p>
            <a:pPr lvl="1"/>
            <a:r>
              <a:rPr lang="nb-NO" smtClean="0"/>
              <a:t>Sharp curves and steep slopes</a:t>
            </a:r>
            <a:endParaRPr lang="en-GB" smtClean="0"/>
          </a:p>
          <a:p>
            <a:pPr lvl="0"/>
            <a:r>
              <a:rPr lang="nb-NO" smtClean="0"/>
              <a:t>Regularity and maintenance</a:t>
            </a:r>
            <a:endParaRPr lang="en-GB" smtClean="0"/>
          </a:p>
          <a:p>
            <a:pPr lvl="1"/>
            <a:r>
              <a:rPr lang="en-GB" smtClean="0"/>
              <a:t>Mountain passes; road closure or convoy traffic</a:t>
            </a:r>
          </a:p>
          <a:p>
            <a:pPr lvl="1"/>
            <a:r>
              <a:rPr lang="en-GB" smtClean="0"/>
              <a:t>Avalanche or falling ice proplems</a:t>
            </a:r>
          </a:p>
          <a:p>
            <a:pPr lvl="1"/>
            <a:r>
              <a:rPr lang="en-GB" smtClean="0"/>
              <a:t>Slippery road surface; reduced speed, or traffic flow on the road stops due to problems with other vehicles</a:t>
            </a:r>
          </a:p>
          <a:p>
            <a:pPr lvl="1"/>
            <a:r>
              <a:rPr lang="en-GB" smtClean="0"/>
              <a:t>Bearing capacity during  spring thaw</a:t>
            </a:r>
          </a:p>
          <a:p>
            <a:pPr lvl="1"/>
            <a:r>
              <a:rPr lang="en-GB" smtClean="0"/>
              <a:t>Problems of traffic regularity due to precipitation and flooding (increasing problem)</a:t>
            </a:r>
          </a:p>
          <a:p>
            <a:pPr lvl="0"/>
            <a:r>
              <a:rPr lang="en-GB" smtClean="0"/>
              <a:t>Road closure entails long detours</a:t>
            </a:r>
          </a:p>
          <a:p>
            <a:pPr lvl="0"/>
            <a:r>
              <a:rPr lang="en-GB" smtClean="0"/>
              <a:t>Customs office </a:t>
            </a:r>
          </a:p>
          <a:p>
            <a:r>
              <a:rPr lang="nb-NO" smtClean="0"/>
              <a:t>Different vehicle regulations in Sweden and Norway</a:t>
            </a:r>
          </a:p>
          <a:p>
            <a:endParaRPr lang="nb-NO" smtClean="0"/>
          </a:p>
          <a:p>
            <a:r>
              <a:rPr lang="nb-NO" b="1" smtClean="0"/>
              <a:t>Sea:</a:t>
            </a:r>
          </a:p>
          <a:p>
            <a:pPr marL="0" indent="0">
              <a:buFont typeface="Arial" pitchFamily="34" charset="0"/>
              <a:buNone/>
            </a:pPr>
            <a:r>
              <a:rPr lang="nb-NO" smtClean="0"/>
              <a:t>The Expert Group points to a number of measures to increase safety at sea and propses that a custom-made system for safety at sea should be implemented for these particular waters</a:t>
            </a:r>
          </a:p>
          <a:p>
            <a:pPr marL="0" indent="0">
              <a:buFont typeface="Arial" pitchFamily="34" charset="0"/>
              <a:buNone/>
            </a:pPr>
            <a:endParaRPr lang="nb-NO" smtClean="0"/>
          </a:p>
          <a:p>
            <a:pPr marL="0" indent="0">
              <a:buFont typeface="Arial" pitchFamily="34" charset="0"/>
              <a:buNone/>
            </a:pPr>
            <a:r>
              <a:rPr lang="nb-NO" b="1" smtClean="0"/>
              <a:t>Rail:</a:t>
            </a:r>
          </a:p>
          <a:p>
            <a:pPr marL="0" indent="0">
              <a:buFont typeface="Arial" pitchFamily="34" charset="0"/>
              <a:buNone/>
            </a:pPr>
            <a:r>
              <a:rPr lang="nb-NO" smtClean="0"/>
              <a:t>Gauge</a:t>
            </a:r>
            <a:r>
              <a:rPr lang="nb-NO" baseline="0" smtClean="0"/>
              <a:t> challenge no easy to solve</a:t>
            </a:r>
          </a:p>
          <a:p>
            <a:pPr marL="0" indent="0">
              <a:buFont typeface="Arial" pitchFamily="34" charset="0"/>
              <a:buNone/>
            </a:pPr>
            <a:r>
              <a:rPr lang="nb-NO" baseline="0" smtClean="0"/>
              <a:t>Capacity</a:t>
            </a:r>
            <a:endParaRPr lang="nb-NO" smtClean="0"/>
          </a:p>
          <a:p>
            <a:endParaRPr lang="en-GB" smtClean="0"/>
          </a:p>
          <a:p>
            <a:endParaRPr lang="en-GB" dirty="0"/>
          </a:p>
        </p:txBody>
      </p:sp>
      <p:sp>
        <p:nvSpPr>
          <p:cNvPr id="4" name="Plassholder for lysbildenummer 3"/>
          <p:cNvSpPr>
            <a:spLocks noGrp="1"/>
          </p:cNvSpPr>
          <p:nvPr>
            <p:ph type="sldNum" sz="quarter" idx="10"/>
          </p:nvPr>
        </p:nvSpPr>
        <p:spPr/>
        <p:txBody>
          <a:bodyPr/>
          <a:lstStyle/>
          <a:p>
            <a:fld id="{D498B0F4-2F5A-45AC-8DF2-95D6E77C9D8B}" type="slidenum">
              <a:rPr lang="en-GB" smtClean="0"/>
              <a:t>18</a:t>
            </a:fld>
            <a:endParaRPr lang="en-GB"/>
          </a:p>
        </p:txBody>
      </p:sp>
    </p:spTree>
    <p:extLst>
      <p:ext uri="{BB962C8B-B14F-4D97-AF65-F5344CB8AC3E}">
        <p14:creationId xmlns:p14="http://schemas.microsoft.com/office/powerpoint/2010/main" val="116208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mtClean="0"/>
              <a:t>In a long term perspective</a:t>
            </a:r>
            <a:r>
              <a:rPr lang="nb-NO" baseline="0" smtClean="0"/>
              <a:t> the Expert Group proposes the following measures for rail transport:</a:t>
            </a:r>
          </a:p>
          <a:p>
            <a:endParaRPr lang="nb-NO" baseline="0" smtClean="0"/>
          </a:p>
          <a:p>
            <a:r>
              <a:rPr lang="nb-NO" baseline="0" smtClean="0"/>
              <a:t>For more detail on these proposals and the complete proposals please look into the Joint Barents Transport Plan. </a:t>
            </a:r>
            <a:endParaRPr lang="nb-NO"/>
          </a:p>
        </p:txBody>
      </p:sp>
      <p:sp>
        <p:nvSpPr>
          <p:cNvPr id="4" name="Slide Number Placeholder 3"/>
          <p:cNvSpPr>
            <a:spLocks noGrp="1"/>
          </p:cNvSpPr>
          <p:nvPr>
            <p:ph type="sldNum" sz="quarter" idx="10"/>
          </p:nvPr>
        </p:nvSpPr>
        <p:spPr/>
        <p:txBody>
          <a:bodyPr/>
          <a:lstStyle/>
          <a:p>
            <a:fld id="{7BE18EBA-3F4F-44B8-AD83-EA85D383895E}" type="slidenum">
              <a:rPr lang="nb-NO" smtClean="0"/>
              <a:t>20</a:t>
            </a:fld>
            <a:endParaRPr lang="nb-NO"/>
          </a:p>
        </p:txBody>
      </p:sp>
    </p:spTree>
    <p:extLst>
      <p:ext uri="{BB962C8B-B14F-4D97-AF65-F5344CB8AC3E}">
        <p14:creationId xmlns:p14="http://schemas.microsoft.com/office/powerpoint/2010/main" val="141250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1) BEATA 2) NDPTL 3)TEN-T</a:t>
            </a:r>
            <a:r>
              <a:rPr lang="nb-NO" baseline="0" dirty="0" smtClean="0"/>
              <a:t> 4)</a:t>
            </a:r>
            <a:r>
              <a:rPr lang="nb-NO" dirty="0" smtClean="0"/>
              <a:t>Finsk-norske korridorer</a:t>
            </a:r>
            <a:endParaRPr lang="nb-NO" dirty="0"/>
          </a:p>
        </p:txBody>
      </p:sp>
      <p:sp>
        <p:nvSpPr>
          <p:cNvPr id="4" name="Plassholder for lysbildenummer 3"/>
          <p:cNvSpPr>
            <a:spLocks noGrp="1"/>
          </p:cNvSpPr>
          <p:nvPr>
            <p:ph type="sldNum" sz="quarter" idx="10"/>
          </p:nvPr>
        </p:nvSpPr>
        <p:spPr/>
        <p:txBody>
          <a:bodyPr/>
          <a:lstStyle/>
          <a:p>
            <a:fld id="{DFE0A8F8-DE54-4687-87A5-A2C4E405A829}" type="slidenum">
              <a:rPr lang="nb-NO" smtClean="0"/>
              <a:t>24</a:t>
            </a:fld>
            <a:endParaRPr lang="nb-NO"/>
          </a:p>
        </p:txBody>
      </p:sp>
    </p:spTree>
    <p:extLst>
      <p:ext uri="{BB962C8B-B14F-4D97-AF65-F5344CB8AC3E}">
        <p14:creationId xmlns:p14="http://schemas.microsoft.com/office/powerpoint/2010/main" val="1888830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tekst">
    <p:spTree>
      <p:nvGrpSpPr>
        <p:cNvPr id="1" name=""/>
        <p:cNvGrpSpPr/>
        <p:nvPr/>
      </p:nvGrpSpPr>
      <p:grpSpPr>
        <a:xfrm>
          <a:off x="0" y="0"/>
          <a:ext cx="0" cy="0"/>
          <a:chOff x="0" y="0"/>
          <a:chExt cx="0" cy="0"/>
        </a:xfrm>
      </p:grpSpPr>
      <p:sp>
        <p:nvSpPr>
          <p:cNvPr id="14" name="Rektangel 13"/>
          <p:cNvSpPr/>
          <p:nvPr/>
        </p:nvSpPr>
        <p:spPr>
          <a:xfrm>
            <a:off x="1284771" y="6328393"/>
            <a:ext cx="7594681" cy="26071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15" name="Rektangel 14"/>
          <p:cNvSpPr/>
          <p:nvPr/>
        </p:nvSpPr>
        <p:spPr>
          <a:xfrm>
            <a:off x="258950" y="6328393"/>
            <a:ext cx="1033021" cy="26071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380175" cy="351473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238" y="0"/>
            <a:ext cx="1508763" cy="882970"/>
          </a:xfrm>
          <a:prstGeom prst="rect">
            <a:avLst/>
          </a:prstGeom>
        </p:spPr>
      </p:pic>
      <p:sp>
        <p:nvSpPr>
          <p:cNvPr id="19"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16"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505F1CB2-1112-47A9-BEE3-7C73C56BFAB3}" type="datetime1">
              <a:rPr lang="nb-NO" smtClean="0"/>
              <a:t>17.11.2014</a:t>
            </a:fld>
            <a:endParaRPr lang="nb-NO"/>
          </a:p>
        </p:txBody>
      </p:sp>
      <p:sp>
        <p:nvSpPr>
          <p:cNvPr id="11" name="Tittel 3"/>
          <p:cNvSpPr>
            <a:spLocks noGrp="1"/>
          </p:cNvSpPr>
          <p:nvPr>
            <p:ph type="ctrTitle"/>
          </p:nvPr>
        </p:nvSpPr>
        <p:spPr>
          <a:xfrm>
            <a:off x="1627151" y="2348880"/>
            <a:ext cx="7205077" cy="1656184"/>
          </a:xfrm>
        </p:spPr>
        <p:txBody>
          <a:bodyPr>
            <a:normAutofit/>
          </a:bodyPr>
          <a:lstStyle>
            <a:lvl1pPr>
              <a:defRPr sz="3600"/>
            </a:lvl1pPr>
          </a:lstStyle>
          <a:p>
            <a:r>
              <a:rPr lang="nb-NO" sz="3600" smtClean="0"/>
              <a:t>Klikk for å redigere tittelstil</a:t>
            </a:r>
            <a:endParaRPr lang="nb-NO" sz="3600" dirty="0"/>
          </a:p>
        </p:txBody>
      </p:sp>
      <p:sp>
        <p:nvSpPr>
          <p:cNvPr id="17" name="Undertittel 4"/>
          <p:cNvSpPr>
            <a:spLocks noGrp="1"/>
          </p:cNvSpPr>
          <p:nvPr>
            <p:ph type="subTitle" idx="1"/>
          </p:nvPr>
        </p:nvSpPr>
        <p:spPr>
          <a:xfrm>
            <a:off x="1619672" y="4293096"/>
            <a:ext cx="7204788" cy="1080120"/>
          </a:xfrm>
        </p:spPr>
        <p:txBody>
          <a:bodyPr>
            <a:noAutofit/>
          </a:bodyPr>
          <a:lstStyle>
            <a:lvl1pPr marL="0" indent="0">
              <a:buNone/>
              <a:defRPr sz="2400">
                <a:solidFill>
                  <a:schemeClr val="tx2"/>
                </a:solidFill>
              </a:defRPr>
            </a:lvl1pPr>
          </a:lstStyle>
          <a:p>
            <a:r>
              <a:rPr lang="nb-NO" sz="2400" smtClean="0"/>
              <a:t>Klikk for å redigere undertittelstil i malen</a:t>
            </a:r>
            <a:endParaRPr lang="nb-NO" sz="2400" dirty="0"/>
          </a:p>
        </p:txBody>
      </p:sp>
      <p:sp>
        <p:nvSpPr>
          <p:cNvPr id="20"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8" name="Plassholder for tekst 7"/>
          <p:cNvSpPr>
            <a:spLocks noGrp="1"/>
          </p:cNvSpPr>
          <p:nvPr>
            <p:ph type="body" sz="quarter" idx="13"/>
          </p:nvPr>
        </p:nvSpPr>
        <p:spPr>
          <a:xfrm>
            <a:off x="1275280" y="699472"/>
            <a:ext cx="5692781" cy="354711"/>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1"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7"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17FBAE52-247B-4B3B-BCCD-E3CF4776654C}" type="datetime1">
              <a:rPr lang="nb-NO" smtClean="0"/>
              <a:t>17.11.2014</a:t>
            </a:fld>
            <a:endParaRPr lang="nb-NO"/>
          </a:p>
        </p:txBody>
      </p:sp>
      <p:sp>
        <p:nvSpPr>
          <p:cNvPr id="9"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ittel og innhold">
    <p:spTree>
      <p:nvGrpSpPr>
        <p:cNvPr id="1" name=""/>
        <p:cNvGrpSpPr/>
        <p:nvPr/>
      </p:nvGrpSpPr>
      <p:grpSpPr>
        <a:xfrm>
          <a:off x="0" y="0"/>
          <a:ext cx="0" cy="0"/>
          <a:chOff x="0" y="0"/>
          <a:chExt cx="0" cy="0"/>
        </a:xfrm>
      </p:grpSpPr>
      <p:sp>
        <p:nvSpPr>
          <p:cNvPr id="2" name="Tittel 1"/>
          <p:cNvSpPr txBox="1">
            <a:spLocks noGrp="1"/>
          </p:cNvSpPr>
          <p:nvPr>
            <p:ph type="title"/>
          </p:nvPr>
        </p:nvSpPr>
        <p:spPr/>
        <p:txBody>
          <a:bodyPr/>
          <a:lstStyle>
            <a:lvl1pPr>
              <a:defRPr/>
            </a:lvl1pPr>
          </a:lstStyle>
          <a:p>
            <a:pPr lvl="0"/>
            <a:r>
              <a:rPr lang="nb-NO"/>
              <a:t>Klikk for å redigere tittelstil</a:t>
            </a:r>
          </a:p>
        </p:txBody>
      </p:sp>
      <p:sp>
        <p:nvSpPr>
          <p:cNvPr id="3" name="Plassholder for innhold 2"/>
          <p:cNvSpPr txBox="1">
            <a:spLocks noGrp="1"/>
          </p:cNvSpPr>
          <p:nvPr>
            <p:ph idx="4294967295"/>
          </p:nvPr>
        </p:nvSpPr>
        <p:spPr/>
        <p:txBody>
          <a:bodyPr/>
          <a:lstStyle>
            <a:lvl1pPr>
              <a:defRPr/>
            </a:lvl1pPr>
            <a:lvl2pPr>
              <a:defRPr/>
            </a:lvl2pPr>
            <a:lvl3pPr>
              <a:defRPr/>
            </a:lvl3pPr>
            <a:lvl4pPr>
              <a:defRPr/>
            </a:lvl4pPr>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7"/>
          <p:cNvSpPr txBox="1">
            <a:spLocks noGrp="1"/>
          </p:cNvSpPr>
          <p:nvPr>
            <p:ph type="body" idx="4294967295"/>
          </p:nvPr>
        </p:nvSpPr>
        <p:spPr>
          <a:xfrm>
            <a:off x="1275275" y="699472"/>
            <a:ext cx="5692778" cy="354714"/>
          </a:xfrm>
        </p:spPr>
        <p:txBody>
          <a:bodyPr/>
          <a:lstStyle>
            <a:lvl1pPr marL="0" indent="0">
              <a:buNone/>
              <a:defRPr sz="2000">
                <a:solidFill>
                  <a:srgbClr val="ED9300"/>
                </a:solidFill>
              </a:defRPr>
            </a:lvl1pPr>
          </a:lstStyle>
          <a:p>
            <a:pPr lvl="0"/>
            <a:r>
              <a:rPr lang="nb-NO"/>
              <a:t>Klikk for å redigere tekststiler i malen</a:t>
            </a:r>
          </a:p>
        </p:txBody>
      </p:sp>
      <p:sp>
        <p:nvSpPr>
          <p:cNvPr id="5" name="Plassholder for bunntekst 4"/>
          <p:cNvSpPr txBox="1">
            <a:spLocks noGrp="1"/>
          </p:cNvSpPr>
          <p:nvPr>
            <p:ph type="ftr" sz="quarter" idx="9"/>
          </p:nvPr>
        </p:nvSpPr>
        <p:spPr/>
        <p:txBody>
          <a:bodyPr/>
          <a:lstStyle>
            <a:lvl1pPr>
              <a:defRPr/>
            </a:lvl1pPr>
          </a:lstStyle>
          <a:p>
            <a:pPr lvl="0"/>
            <a:r>
              <a:rPr lang="nb-NO"/>
              <a:t>Presentasjonstittel endres i "Topptekst og bunntekst" i menyen under "Sett inn"-fanen</a:t>
            </a:r>
          </a:p>
        </p:txBody>
      </p:sp>
      <p:sp>
        <p:nvSpPr>
          <p:cNvPr id="6" name="Plassholder for lysbildenummer 5"/>
          <p:cNvSpPr txBox="1">
            <a:spLocks noGrp="1"/>
          </p:cNvSpPr>
          <p:nvPr>
            <p:ph type="sldNum" sz="quarter" idx="8"/>
          </p:nvPr>
        </p:nvSpPr>
        <p:spPr/>
        <p:txBody>
          <a:bodyPr/>
          <a:lstStyle>
            <a:lvl1pPr>
              <a:defRPr/>
            </a:lvl1pPr>
          </a:lstStyle>
          <a:p>
            <a:pPr lvl="0"/>
            <a:fld id="{3283FE7B-6B63-4282-AC86-5CA871E54083}" type="slidenum">
              <a:t>‹#›</a:t>
            </a:fld>
            <a:endParaRPr lang="nb-NO"/>
          </a:p>
        </p:txBody>
      </p:sp>
      <p:sp>
        <p:nvSpPr>
          <p:cNvPr id="7" name="Plassholder for dato 3"/>
          <p:cNvSpPr txBox="1">
            <a:spLocks noGrp="1"/>
          </p:cNvSpPr>
          <p:nvPr>
            <p:ph type="dt" sz="half" idx="7"/>
          </p:nvPr>
        </p:nvSpPr>
        <p:spPr/>
        <p:txBody>
          <a:bodyPr/>
          <a:lstStyle>
            <a:lvl1pPr>
              <a:defRPr/>
            </a:lvl1pPr>
          </a:lstStyle>
          <a:p>
            <a:pPr lvl="0"/>
            <a:fld id="{2EDDFD98-7D02-4C31-AA0A-368CAB403765}" type="datetime1">
              <a:rPr lang="en-GB"/>
              <a:pPr lvl="0"/>
              <a:t>17/11/2014</a:t>
            </a:fld>
            <a:endParaRPr lang="nb-NO"/>
          </a:p>
        </p:txBody>
      </p:sp>
    </p:spTree>
    <p:extLst>
      <p:ext uri="{BB962C8B-B14F-4D97-AF65-F5344CB8AC3E}">
        <p14:creationId xmlns:p14="http://schemas.microsoft.com/office/powerpoint/2010/main" val="3106535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Plassholder for dato 3"/>
          <p:cNvSpPr>
            <a:spLocks noGrp="1"/>
          </p:cNvSpPr>
          <p:nvPr>
            <p:ph type="dt" sz="half" idx="10"/>
          </p:nvPr>
        </p:nvSpPr>
        <p:spPr/>
        <p:txBody>
          <a:bodyPr/>
          <a:lstStyle/>
          <a:p>
            <a:fld id="{62CCA688-0196-4668-938E-5AB69FE9DEDA}" type="datetimeFigureOut">
              <a:rPr lang="nb-NO" smtClean="0"/>
              <a:t>17.11.2014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DE8D9C2-5F05-44EF-B7C1-1B71CE36FE82}" type="slidenum">
              <a:rPr lang="nb-NO" smtClean="0"/>
              <a:t>‹#›</a:t>
            </a:fld>
            <a:endParaRPr lang="nb-NO"/>
          </a:p>
        </p:txBody>
      </p:sp>
    </p:spTree>
    <p:extLst>
      <p:ext uri="{BB962C8B-B14F-4D97-AF65-F5344CB8AC3E}">
        <p14:creationId xmlns:p14="http://schemas.microsoft.com/office/powerpoint/2010/main" val="279439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7"/>
          <p:cNvSpPr>
            <a:spLocks noGrp="1"/>
          </p:cNvSpPr>
          <p:nvPr>
            <p:ph type="body" sz="quarter" idx="13"/>
          </p:nvPr>
        </p:nvSpPr>
        <p:spPr>
          <a:xfrm>
            <a:off x="1275280" y="699472"/>
            <a:ext cx="5692781" cy="354711"/>
          </a:xfrm>
        </p:spPr>
        <p:txBody>
          <a:bodyPr>
            <a:normAutofit/>
          </a:bodyPr>
          <a:lstStyle>
            <a:lvl1pPr marL="0" indent="0">
              <a:buNone/>
              <a:defRPr sz="2000">
                <a:solidFill>
                  <a:srgbClr val="ED9300"/>
                </a:solidFill>
              </a:defRPr>
            </a:lvl1pPr>
          </a:lstStyle>
          <a:p>
            <a:pPr lvl="0"/>
            <a:r>
              <a:rPr lang="nb-NO" smtClean="0"/>
              <a:t>Klikk for å redigere tekststiler i malen</a:t>
            </a:r>
          </a:p>
        </p:txBody>
      </p:sp>
      <p:sp>
        <p:nvSpPr>
          <p:cNvPr id="12"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9"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91C1BDA6-6FC7-4031-B0EE-715EEFBF688C}" type="datetime1">
              <a:rPr lang="nb-NO" smtClean="0"/>
              <a:t>17.11.2014</a:t>
            </a:fld>
            <a:endParaRPr lang="nb-NO"/>
          </a:p>
        </p:txBody>
      </p:sp>
      <p:sp>
        <p:nvSpPr>
          <p:cNvPr id="10"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m/bilde">
    <p:spTree>
      <p:nvGrpSpPr>
        <p:cNvPr id="1" name=""/>
        <p:cNvGrpSpPr/>
        <p:nvPr/>
      </p:nvGrpSpPr>
      <p:grpSpPr>
        <a:xfrm>
          <a:off x="0" y="0"/>
          <a:ext cx="0" cy="0"/>
          <a:chOff x="0" y="0"/>
          <a:chExt cx="0" cy="0"/>
        </a:xfrm>
      </p:grpSpPr>
      <p:sp>
        <p:nvSpPr>
          <p:cNvPr id="8" name="Rektangel 7"/>
          <p:cNvSpPr/>
          <p:nvPr/>
        </p:nvSpPr>
        <p:spPr>
          <a:xfrm>
            <a:off x="1295775" y="1951083"/>
            <a:ext cx="7558687" cy="26071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9" name="Rektangel 8"/>
          <p:cNvSpPr/>
          <p:nvPr/>
        </p:nvSpPr>
        <p:spPr>
          <a:xfrm>
            <a:off x="253126" y="1948926"/>
            <a:ext cx="1043819" cy="26071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15" name="Plassholder for bilde 14"/>
          <p:cNvSpPr>
            <a:spLocks noGrp="1"/>
          </p:cNvSpPr>
          <p:nvPr>
            <p:ph type="pic" sz="quarter" idx="12" hasCustomPrompt="1"/>
          </p:nvPr>
        </p:nvSpPr>
        <p:spPr>
          <a:xfrm>
            <a:off x="253128" y="2480626"/>
            <a:ext cx="8606250" cy="4136062"/>
          </a:xfrm>
          <a:noFill/>
        </p:spPr>
        <p:txBody>
          <a:bodyPr tIns="1644764"/>
          <a:lstStyle>
            <a:lvl1pPr algn="ctr">
              <a:buNone/>
              <a:defRPr baseline="0"/>
            </a:lvl1pPr>
          </a:lstStyle>
          <a:p>
            <a:r>
              <a:rPr lang="nb-NO" dirty="0" smtClean="0"/>
              <a:t>Sett inn bilde</a:t>
            </a:r>
            <a:endParaRPr lang="nb-NO" dirty="0"/>
          </a:p>
        </p:txBody>
      </p:sp>
      <p:sp>
        <p:nvSpPr>
          <p:cNvPr id="2" name="Tittel 1"/>
          <p:cNvSpPr>
            <a:spLocks noGrp="1"/>
          </p:cNvSpPr>
          <p:nvPr>
            <p:ph type="ctrTitle"/>
          </p:nvPr>
        </p:nvSpPr>
        <p:spPr>
          <a:xfrm>
            <a:off x="1536470" y="1380605"/>
            <a:ext cx="5870848" cy="502024"/>
          </a:xfrm>
        </p:spPr>
        <p:txBody>
          <a:bodyPr>
            <a:normAutofit/>
          </a:bodyPr>
          <a:lstStyle>
            <a:lvl1pPr>
              <a:defRPr sz="2800"/>
            </a:lvl1pPr>
          </a:lstStyle>
          <a:p>
            <a:r>
              <a:rPr lang="nb-NO" smtClean="0"/>
              <a:t>Klikk for å redigere tittelstil</a:t>
            </a:r>
            <a:endParaRPr lang="nb-NO" dirty="0"/>
          </a:p>
        </p:txBody>
      </p:sp>
      <p:sp>
        <p:nvSpPr>
          <p:cNvPr id="3" name="Undertittel 2"/>
          <p:cNvSpPr>
            <a:spLocks noGrp="1"/>
          </p:cNvSpPr>
          <p:nvPr>
            <p:ph type="subTitle" idx="1"/>
          </p:nvPr>
        </p:nvSpPr>
        <p:spPr>
          <a:xfrm>
            <a:off x="1536468" y="1099100"/>
            <a:ext cx="5870846"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smtClean="0"/>
              <a:t>Klikk for å redigere undertittelstil i malen</a:t>
            </a:r>
            <a:endParaRPr lang="nb-NO" dirty="0"/>
          </a:p>
        </p:txBody>
      </p:sp>
      <p:sp>
        <p:nvSpPr>
          <p:cNvPr id="4" name="Plassholder for dato 3"/>
          <p:cNvSpPr>
            <a:spLocks noGrp="1"/>
          </p:cNvSpPr>
          <p:nvPr>
            <p:ph type="dt" sz="half" idx="10"/>
          </p:nvPr>
        </p:nvSpPr>
        <p:spPr>
          <a:xfrm>
            <a:off x="253128" y="1993709"/>
            <a:ext cx="1042388" cy="172125"/>
          </a:xfrm>
        </p:spPr>
        <p:txBody>
          <a:bodyPr/>
          <a:lstStyle>
            <a:lvl1pPr>
              <a:defRPr spc="80" baseline="0"/>
            </a:lvl1pPr>
          </a:lstStyle>
          <a:p>
            <a:fld id="{44F90966-7596-4402-AE20-F46E6732D616}" type="datetime1">
              <a:rPr lang="nb-NO" smtClean="0"/>
              <a:t>17.11.2014</a:t>
            </a:fld>
            <a:endParaRPr lang="nb-NO"/>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5238" y="-5421"/>
            <a:ext cx="1508763" cy="8829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21"/>
            <a:ext cx="1354458" cy="1808801"/>
          </a:xfrm>
          <a:prstGeom prst="rect">
            <a:avLst/>
          </a:prstGeom>
        </p:spPr>
      </p:pic>
      <p:sp>
        <p:nvSpPr>
          <p:cNvPr id="11" name="Plassholder for bunntekst 4"/>
          <p:cNvSpPr>
            <a:spLocks noGrp="1"/>
          </p:cNvSpPr>
          <p:nvPr>
            <p:ph type="ftr" sz="quarter" idx="3"/>
          </p:nvPr>
        </p:nvSpPr>
        <p:spPr>
          <a:xfrm>
            <a:off x="1547664" y="1995359"/>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extLst>
      <p:ext uri="{BB962C8B-B14F-4D97-AF65-F5344CB8AC3E}">
        <p14:creationId xmlns:p14="http://schemas.microsoft.com/office/powerpoint/2010/main" val="179161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Forside m/mønster">
    <p:spTree>
      <p:nvGrpSpPr>
        <p:cNvPr id="1" name=""/>
        <p:cNvGrpSpPr/>
        <p:nvPr/>
      </p:nvGrpSpPr>
      <p:grpSpPr>
        <a:xfrm>
          <a:off x="0" y="0"/>
          <a:ext cx="0" cy="0"/>
          <a:chOff x="0" y="0"/>
          <a:chExt cx="0" cy="0"/>
        </a:xfrm>
      </p:grpSpPr>
      <p:sp>
        <p:nvSpPr>
          <p:cNvPr id="8" name="Rektangel 7"/>
          <p:cNvSpPr/>
          <p:nvPr/>
        </p:nvSpPr>
        <p:spPr>
          <a:xfrm>
            <a:off x="1295775" y="1951083"/>
            <a:ext cx="7558687" cy="26071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9" name="Rektangel 8"/>
          <p:cNvSpPr/>
          <p:nvPr/>
        </p:nvSpPr>
        <p:spPr>
          <a:xfrm>
            <a:off x="253126" y="1948926"/>
            <a:ext cx="1043819" cy="26071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2" name="Tittel 1"/>
          <p:cNvSpPr>
            <a:spLocks noGrp="1"/>
          </p:cNvSpPr>
          <p:nvPr>
            <p:ph type="ctrTitle"/>
          </p:nvPr>
        </p:nvSpPr>
        <p:spPr>
          <a:xfrm>
            <a:off x="1536470" y="1380605"/>
            <a:ext cx="5870848" cy="502024"/>
          </a:xfrm>
        </p:spPr>
        <p:txBody>
          <a:bodyPr>
            <a:normAutofit/>
          </a:bodyPr>
          <a:lstStyle>
            <a:lvl1pPr>
              <a:defRPr sz="2800"/>
            </a:lvl1pPr>
          </a:lstStyle>
          <a:p>
            <a:r>
              <a:rPr lang="nb-NO" smtClean="0"/>
              <a:t>Klikk for å redigere tittelstil</a:t>
            </a:r>
            <a:endParaRPr lang="nb-NO" dirty="0"/>
          </a:p>
        </p:txBody>
      </p:sp>
      <p:sp>
        <p:nvSpPr>
          <p:cNvPr id="3" name="Undertittel 2"/>
          <p:cNvSpPr>
            <a:spLocks noGrp="1"/>
          </p:cNvSpPr>
          <p:nvPr>
            <p:ph type="subTitle" idx="1"/>
          </p:nvPr>
        </p:nvSpPr>
        <p:spPr>
          <a:xfrm>
            <a:off x="1536468" y="1099100"/>
            <a:ext cx="5870846" cy="339502"/>
          </a:xfrm>
        </p:spPr>
        <p:txBody>
          <a:bodyPr>
            <a:normAutofit/>
          </a:bodyPr>
          <a:lstStyle>
            <a:lvl1pPr marL="0" indent="0" algn="l">
              <a:buNone/>
              <a:defRPr sz="1800">
                <a:solidFill>
                  <a:srgbClr val="ED9300"/>
                </a:solidFill>
              </a:defRPr>
            </a:lvl1pPr>
            <a:lvl2pPr marL="457018"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9" indent="0" algn="ctr">
              <a:buNone/>
              <a:defRPr>
                <a:solidFill>
                  <a:schemeClr val="tx1">
                    <a:tint val="75000"/>
                  </a:schemeClr>
                </a:solidFill>
              </a:defRPr>
            </a:lvl5pPr>
            <a:lvl6pPr marL="2285086"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38" indent="0" algn="ctr">
              <a:buNone/>
              <a:defRPr>
                <a:solidFill>
                  <a:schemeClr val="tx1">
                    <a:tint val="75000"/>
                  </a:schemeClr>
                </a:solidFill>
              </a:defRPr>
            </a:lvl9pPr>
          </a:lstStyle>
          <a:p>
            <a:r>
              <a:rPr lang="nb-NO" smtClean="0"/>
              <a:t>Klikk for å redigere undertittelstil i malen</a:t>
            </a:r>
            <a:endParaRPr lang="nb-NO"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5238" y="-5421"/>
            <a:ext cx="1508763" cy="8829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21"/>
            <a:ext cx="1354458" cy="1808801"/>
          </a:xfrm>
          <a:prstGeom prst="rect">
            <a:avLst/>
          </a:prstGeom>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51956" y="2479826"/>
            <a:ext cx="8606105" cy="4135442"/>
          </a:xfrm>
          <a:prstGeom prst="rect">
            <a:avLst/>
          </a:prstGeom>
        </p:spPr>
      </p:pic>
      <p:sp>
        <p:nvSpPr>
          <p:cNvPr id="12" name="Plassholder for dato 3"/>
          <p:cNvSpPr>
            <a:spLocks noGrp="1"/>
          </p:cNvSpPr>
          <p:nvPr>
            <p:ph type="dt" sz="half" idx="10"/>
          </p:nvPr>
        </p:nvSpPr>
        <p:spPr>
          <a:xfrm>
            <a:off x="253126" y="1993709"/>
            <a:ext cx="1042389" cy="172125"/>
          </a:xfrm>
        </p:spPr>
        <p:txBody>
          <a:bodyPr/>
          <a:lstStyle>
            <a:lvl1pPr>
              <a:defRPr spc="80" baseline="0"/>
            </a:lvl1pPr>
          </a:lstStyle>
          <a:p>
            <a:fld id="{C99FDD5D-C0C7-4411-BAB6-0F6A9201BA7D}" type="datetime1">
              <a:rPr lang="nb-NO" smtClean="0"/>
              <a:t>17.11.2014</a:t>
            </a:fld>
            <a:endParaRPr lang="nb-NO"/>
          </a:p>
        </p:txBody>
      </p:sp>
      <p:sp>
        <p:nvSpPr>
          <p:cNvPr id="11" name="Plassholder for bunntekst 4"/>
          <p:cNvSpPr>
            <a:spLocks noGrp="1"/>
          </p:cNvSpPr>
          <p:nvPr>
            <p:ph type="ftr" sz="quarter" idx="3"/>
          </p:nvPr>
        </p:nvSpPr>
        <p:spPr>
          <a:xfrm>
            <a:off x="1547664" y="1993202"/>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innhold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14" name="Plassholder for tekst 7"/>
          <p:cNvSpPr>
            <a:spLocks noGrp="1"/>
          </p:cNvSpPr>
          <p:nvPr>
            <p:ph type="body" sz="quarter" idx="17"/>
          </p:nvPr>
        </p:nvSpPr>
        <p:spPr>
          <a:xfrm>
            <a:off x="1275280" y="699472"/>
            <a:ext cx="5692781" cy="354711"/>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8" name="Plassholder for innhold 2"/>
          <p:cNvSpPr>
            <a:spLocks noGrp="1"/>
          </p:cNvSpPr>
          <p:nvPr>
            <p:ph idx="1"/>
          </p:nvPr>
        </p:nvSpPr>
        <p:spPr>
          <a:xfrm>
            <a:off x="1273621" y="1777857"/>
            <a:ext cx="4018334" cy="429380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20" name="Plassholder for bilde 3"/>
          <p:cNvSpPr>
            <a:spLocks noGrp="1"/>
          </p:cNvSpPr>
          <p:nvPr>
            <p:ph type="pic" sz="quarter" idx="19"/>
          </p:nvPr>
        </p:nvSpPr>
        <p:spPr>
          <a:xfrm>
            <a:off x="5752687" y="1834333"/>
            <a:ext cx="3131456" cy="4236219"/>
          </a:xfrm>
        </p:spPr>
        <p:txBody>
          <a:bodyPr tIns="1619676"/>
          <a:lstStyle>
            <a:lvl1pPr marL="0" indent="0" algn="ctr">
              <a:buNone/>
              <a:defRPr/>
            </a:lvl1pPr>
          </a:lstStyle>
          <a:p>
            <a:r>
              <a:rPr lang="nb-NO" smtClean="0"/>
              <a:t>Klikk ikonet for å legge til et bilde</a:t>
            </a:r>
            <a:endParaRPr lang="en-GB" dirty="0"/>
          </a:p>
        </p:txBody>
      </p:sp>
      <p:sp>
        <p:nvSpPr>
          <p:cNvPr id="11"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12"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8E7DD8E5-618F-4019-88F3-9051A15A3CBC}" type="datetime1">
              <a:rPr lang="nb-NO" smtClean="0"/>
              <a:t>17.11.2014</a:t>
            </a:fld>
            <a:endParaRPr lang="nb-NO"/>
          </a:p>
        </p:txBody>
      </p:sp>
      <p:sp>
        <p:nvSpPr>
          <p:cNvPr id="9"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tel, innhold og infotekst">
    <p:spTree>
      <p:nvGrpSpPr>
        <p:cNvPr id="1" name=""/>
        <p:cNvGrpSpPr/>
        <p:nvPr/>
      </p:nvGrpSpPr>
      <p:grpSpPr>
        <a:xfrm>
          <a:off x="0" y="0"/>
          <a:ext cx="0" cy="0"/>
          <a:chOff x="0" y="0"/>
          <a:chExt cx="0" cy="0"/>
        </a:xfrm>
      </p:grpSpPr>
      <p:sp>
        <p:nvSpPr>
          <p:cNvPr id="15" name="Plassholder for tekst 14"/>
          <p:cNvSpPr>
            <a:spLocks noGrp="1"/>
          </p:cNvSpPr>
          <p:nvPr>
            <p:ph type="body" sz="quarter" idx="16"/>
          </p:nvPr>
        </p:nvSpPr>
        <p:spPr>
          <a:xfrm>
            <a:off x="5751013" y="2089626"/>
            <a:ext cx="3133130" cy="718194"/>
          </a:xfrm>
          <a:solidFill>
            <a:srgbClr val="C8CACB"/>
          </a:solidFill>
        </p:spPr>
        <p:txBody>
          <a:bodyPr wrap="square" lIns="197936" tIns="172744" rIns="197936" bIns="172744">
            <a:spAutoFit/>
          </a:bodyPr>
          <a:lstStyle>
            <a:lvl1pPr marL="0" indent="0">
              <a:spcBef>
                <a:spcPts val="0"/>
              </a:spcBef>
              <a:buNone/>
              <a:defRPr sz="1200"/>
            </a:lvl1pPr>
          </a:lstStyle>
          <a:p>
            <a:pPr lvl="0"/>
            <a:r>
              <a:rPr lang="nb-NO" smtClean="0"/>
              <a:t>Klikk for å redigere tekststiler i malen</a:t>
            </a:r>
          </a:p>
        </p:txBody>
      </p:sp>
      <p:sp>
        <p:nvSpPr>
          <p:cNvPr id="13" name="Plassholder for tekst 10"/>
          <p:cNvSpPr>
            <a:spLocks noGrp="1"/>
          </p:cNvSpPr>
          <p:nvPr>
            <p:ph type="body" sz="quarter" idx="15" hasCustomPrompt="1"/>
          </p:nvPr>
        </p:nvSpPr>
        <p:spPr>
          <a:xfrm>
            <a:off x="5752687" y="1837687"/>
            <a:ext cx="3131456" cy="251942"/>
          </a:xfrm>
          <a:solidFill>
            <a:srgbClr val="ED9300"/>
          </a:solidFill>
        </p:spPr>
        <p:txBody>
          <a:bodyPr wrap="square" lIns="101217" tIns="50608" rIns="75913" bIns="50608" anchor="ctr">
            <a:noAutofit/>
          </a:bodyPr>
          <a:lstStyle>
            <a:lvl1pPr marL="0" indent="0" algn="r">
              <a:buNone/>
              <a:defRPr sz="900" b="1" cap="none" baseline="0">
                <a:solidFill>
                  <a:schemeClr val="bg1"/>
                </a:solidFill>
              </a:defRPr>
            </a:lvl1pPr>
          </a:lstStyle>
          <a:p>
            <a:pPr lvl="0"/>
            <a:r>
              <a:rPr lang="nb-NO" dirty="0" smtClean="0"/>
              <a:t>Forklaringstekst</a:t>
            </a:r>
            <a:endParaRPr lang="nb-NO" dirty="0"/>
          </a:p>
        </p:txBody>
      </p:sp>
      <p:sp>
        <p:nvSpPr>
          <p:cNvPr id="2" name="Tittel 1"/>
          <p:cNvSpPr>
            <a:spLocks noGrp="1"/>
          </p:cNvSpPr>
          <p:nvPr>
            <p:ph type="title"/>
          </p:nvPr>
        </p:nvSpPr>
        <p:spPr/>
        <p:txBody>
          <a:bodyPr/>
          <a:lstStyle/>
          <a:p>
            <a:r>
              <a:rPr lang="nb-NO" smtClean="0"/>
              <a:t>Klikk for å redigere tittelstil</a:t>
            </a:r>
            <a:endParaRPr lang="nb-NO"/>
          </a:p>
        </p:txBody>
      </p:sp>
      <p:sp>
        <p:nvSpPr>
          <p:cNvPr id="8" name="Plassholder for innhold 2"/>
          <p:cNvSpPr>
            <a:spLocks noGrp="1"/>
          </p:cNvSpPr>
          <p:nvPr>
            <p:ph idx="1"/>
          </p:nvPr>
        </p:nvSpPr>
        <p:spPr>
          <a:xfrm>
            <a:off x="1273621" y="1777988"/>
            <a:ext cx="3802349" cy="429380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1" name="Plassholder for tekst 10"/>
          <p:cNvSpPr>
            <a:spLocks noGrp="1"/>
          </p:cNvSpPr>
          <p:nvPr>
            <p:ph type="body" sz="quarter" idx="14" hasCustomPrompt="1"/>
          </p:nvPr>
        </p:nvSpPr>
        <p:spPr>
          <a:xfrm>
            <a:off x="5751415" y="1844793"/>
            <a:ext cx="828076" cy="240704"/>
          </a:xfrm>
          <a:solidFill>
            <a:srgbClr val="58B02C"/>
          </a:solidFill>
        </p:spPr>
        <p:txBody>
          <a:bodyPr wrap="none" lIns="75913" tIns="50608" rIns="101217" bIns="50608" anchor="ctr">
            <a:spAutoFit/>
          </a:bodyPr>
          <a:lstStyle>
            <a:lvl1pPr marL="0" indent="0">
              <a:buNone/>
              <a:defRPr sz="900" b="1" cap="all" baseline="0">
                <a:solidFill>
                  <a:schemeClr val="bg1"/>
                </a:solidFill>
              </a:defRPr>
            </a:lvl1pPr>
          </a:lstStyle>
          <a:p>
            <a:pPr lvl="0"/>
            <a:r>
              <a:rPr lang="nb-NO" dirty="0" smtClean="0"/>
              <a:t>Infotittel</a:t>
            </a:r>
            <a:endParaRPr lang="nb-NO" dirty="0"/>
          </a:p>
        </p:txBody>
      </p:sp>
      <p:sp>
        <p:nvSpPr>
          <p:cNvPr id="14" name="Plassholder for tekst 7"/>
          <p:cNvSpPr>
            <a:spLocks noGrp="1"/>
          </p:cNvSpPr>
          <p:nvPr>
            <p:ph type="body" sz="quarter" idx="17"/>
          </p:nvPr>
        </p:nvSpPr>
        <p:spPr>
          <a:xfrm>
            <a:off x="1275280" y="699472"/>
            <a:ext cx="5692781" cy="354711"/>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8"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12"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5EB2E243-E1A4-4D00-88DB-AECA92C56AD4}" type="datetime1">
              <a:rPr lang="nb-NO" smtClean="0"/>
              <a:t>17.11.2014</a:t>
            </a:fld>
            <a:endParaRPr lang="nb-NO"/>
          </a:p>
        </p:txBody>
      </p:sp>
      <p:sp>
        <p:nvSpPr>
          <p:cNvPr id="16"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extLst>
      <p:ext uri="{BB962C8B-B14F-4D97-AF65-F5344CB8AC3E}">
        <p14:creationId xmlns:p14="http://schemas.microsoft.com/office/powerpoint/2010/main" val="314928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tel, bilde og infotekst">
    <p:spTree>
      <p:nvGrpSpPr>
        <p:cNvPr id="1" name=""/>
        <p:cNvGrpSpPr/>
        <p:nvPr/>
      </p:nvGrpSpPr>
      <p:grpSpPr>
        <a:xfrm>
          <a:off x="0" y="0"/>
          <a:ext cx="0" cy="0"/>
          <a:chOff x="0" y="0"/>
          <a:chExt cx="0" cy="0"/>
        </a:xfrm>
      </p:grpSpPr>
      <p:sp>
        <p:nvSpPr>
          <p:cNvPr id="15" name="Plassholder for tekst 14"/>
          <p:cNvSpPr>
            <a:spLocks noGrp="1"/>
          </p:cNvSpPr>
          <p:nvPr>
            <p:ph type="body" sz="quarter" idx="16"/>
          </p:nvPr>
        </p:nvSpPr>
        <p:spPr>
          <a:xfrm>
            <a:off x="5751013" y="2089626"/>
            <a:ext cx="3133130" cy="718194"/>
          </a:xfrm>
          <a:solidFill>
            <a:srgbClr val="C8CACB"/>
          </a:solidFill>
        </p:spPr>
        <p:txBody>
          <a:bodyPr wrap="square" lIns="197936" tIns="172744" rIns="197936" bIns="172744">
            <a:spAutoFit/>
          </a:bodyPr>
          <a:lstStyle>
            <a:lvl1pPr marL="0" indent="0">
              <a:spcBef>
                <a:spcPts val="0"/>
              </a:spcBef>
              <a:buNone/>
              <a:defRPr sz="1200"/>
            </a:lvl1pPr>
          </a:lstStyle>
          <a:p>
            <a:pPr lvl="0"/>
            <a:r>
              <a:rPr lang="nb-NO" smtClean="0"/>
              <a:t>Klikk for å redigere tekststiler i malen</a:t>
            </a:r>
          </a:p>
        </p:txBody>
      </p:sp>
      <p:sp>
        <p:nvSpPr>
          <p:cNvPr id="2" name="Tittel 1"/>
          <p:cNvSpPr>
            <a:spLocks noGrp="1"/>
          </p:cNvSpPr>
          <p:nvPr>
            <p:ph type="title"/>
          </p:nvPr>
        </p:nvSpPr>
        <p:spPr/>
        <p:txBody>
          <a:bodyPr/>
          <a:lstStyle/>
          <a:p>
            <a:r>
              <a:rPr lang="nb-NO" smtClean="0"/>
              <a:t>Klikk for å redigere tittelstil</a:t>
            </a:r>
            <a:endParaRPr lang="nb-NO"/>
          </a:p>
        </p:txBody>
      </p:sp>
      <p:sp>
        <p:nvSpPr>
          <p:cNvPr id="14" name="Plassholder for tekst 7"/>
          <p:cNvSpPr>
            <a:spLocks noGrp="1"/>
          </p:cNvSpPr>
          <p:nvPr>
            <p:ph type="body" sz="quarter" idx="17"/>
          </p:nvPr>
        </p:nvSpPr>
        <p:spPr>
          <a:xfrm>
            <a:off x="1275280" y="699472"/>
            <a:ext cx="5692781" cy="354711"/>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4" name="Plassholder for bilde 3"/>
          <p:cNvSpPr>
            <a:spLocks noGrp="1"/>
          </p:cNvSpPr>
          <p:nvPr>
            <p:ph type="pic" sz="quarter" idx="18"/>
          </p:nvPr>
        </p:nvSpPr>
        <p:spPr>
          <a:xfrm>
            <a:off x="259155" y="1834333"/>
            <a:ext cx="5219094" cy="4236219"/>
          </a:xfrm>
        </p:spPr>
        <p:txBody>
          <a:bodyPr tIns="1619676"/>
          <a:lstStyle>
            <a:lvl1pPr marL="0" indent="0" algn="ctr">
              <a:buNone/>
              <a:defRPr/>
            </a:lvl1pPr>
          </a:lstStyle>
          <a:p>
            <a:r>
              <a:rPr lang="nb-NO" smtClean="0"/>
              <a:t>Klikk ikonet for å legge til et bilde</a:t>
            </a:r>
            <a:endParaRPr lang="en-GB" dirty="0"/>
          </a:p>
        </p:txBody>
      </p:sp>
      <p:sp>
        <p:nvSpPr>
          <p:cNvPr id="19" name="Plassholder for tekst 10"/>
          <p:cNvSpPr>
            <a:spLocks noGrp="1"/>
          </p:cNvSpPr>
          <p:nvPr>
            <p:ph type="body" sz="quarter" idx="15" hasCustomPrompt="1"/>
          </p:nvPr>
        </p:nvSpPr>
        <p:spPr>
          <a:xfrm>
            <a:off x="5752687" y="1837687"/>
            <a:ext cx="3131456" cy="251942"/>
          </a:xfrm>
          <a:solidFill>
            <a:srgbClr val="ED9300"/>
          </a:solidFill>
        </p:spPr>
        <p:txBody>
          <a:bodyPr wrap="square" lIns="101217" tIns="50608" rIns="75913" bIns="50608" anchor="ctr">
            <a:noAutofit/>
          </a:bodyPr>
          <a:lstStyle>
            <a:lvl1pPr marL="0" indent="0" algn="r">
              <a:buNone/>
              <a:defRPr sz="900" b="1" cap="none" baseline="0">
                <a:solidFill>
                  <a:schemeClr val="bg1"/>
                </a:solidFill>
              </a:defRPr>
            </a:lvl1pPr>
          </a:lstStyle>
          <a:p>
            <a:pPr lvl="0"/>
            <a:r>
              <a:rPr lang="nb-NO" dirty="0" smtClean="0"/>
              <a:t>Forklaringstekst</a:t>
            </a:r>
            <a:endParaRPr lang="nb-NO" dirty="0"/>
          </a:p>
        </p:txBody>
      </p:sp>
      <p:sp>
        <p:nvSpPr>
          <p:cNvPr id="20" name="Plassholder for tekst 10"/>
          <p:cNvSpPr>
            <a:spLocks noGrp="1"/>
          </p:cNvSpPr>
          <p:nvPr>
            <p:ph type="body" sz="quarter" idx="14" hasCustomPrompt="1"/>
          </p:nvPr>
        </p:nvSpPr>
        <p:spPr>
          <a:xfrm>
            <a:off x="5751415" y="1844793"/>
            <a:ext cx="828076" cy="240704"/>
          </a:xfrm>
          <a:solidFill>
            <a:srgbClr val="58B02C"/>
          </a:solidFill>
        </p:spPr>
        <p:txBody>
          <a:bodyPr wrap="none" lIns="75913" tIns="50608" rIns="101217" bIns="50608" anchor="ctr">
            <a:spAutoFit/>
          </a:bodyPr>
          <a:lstStyle>
            <a:lvl1pPr marL="0" indent="0">
              <a:buNone/>
              <a:defRPr sz="900" b="1" cap="all" baseline="0">
                <a:solidFill>
                  <a:schemeClr val="bg1"/>
                </a:solidFill>
              </a:defRPr>
            </a:lvl1pPr>
          </a:lstStyle>
          <a:p>
            <a:pPr lvl="0"/>
            <a:r>
              <a:rPr lang="nb-NO" dirty="0" smtClean="0"/>
              <a:t>Infotittel</a:t>
            </a:r>
            <a:endParaRPr lang="nb-NO" dirty="0"/>
          </a:p>
        </p:txBody>
      </p:sp>
      <p:sp>
        <p:nvSpPr>
          <p:cNvPr id="16"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12"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C1459DE6-7436-4635-96EF-5D609ACF0BB0}" type="datetime1">
              <a:rPr lang="nb-NO" smtClean="0"/>
              <a:t>17.11.2014</a:t>
            </a:fld>
            <a:endParaRPr lang="nb-NO"/>
          </a:p>
        </p:txBody>
      </p:sp>
      <p:sp>
        <p:nvSpPr>
          <p:cNvPr id="11"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extLst>
      <p:ext uri="{BB962C8B-B14F-4D97-AF65-F5344CB8AC3E}">
        <p14:creationId xmlns:p14="http://schemas.microsoft.com/office/powerpoint/2010/main" val="131283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tat, navn og bilde">
    <p:spTree>
      <p:nvGrpSpPr>
        <p:cNvPr id="1" name=""/>
        <p:cNvGrpSpPr/>
        <p:nvPr/>
      </p:nvGrpSpPr>
      <p:grpSpPr>
        <a:xfrm>
          <a:off x="0" y="0"/>
          <a:ext cx="0" cy="0"/>
          <a:chOff x="0" y="0"/>
          <a:chExt cx="0" cy="0"/>
        </a:xfrm>
      </p:grpSpPr>
      <p:sp>
        <p:nvSpPr>
          <p:cNvPr id="2" name="Tittel 1"/>
          <p:cNvSpPr>
            <a:spLocks noGrp="1"/>
          </p:cNvSpPr>
          <p:nvPr>
            <p:ph type="title"/>
          </p:nvPr>
        </p:nvSpPr>
        <p:spPr>
          <a:xfrm>
            <a:off x="230504" y="1701208"/>
            <a:ext cx="5262926" cy="1727792"/>
          </a:xfrm>
        </p:spPr>
        <p:txBody>
          <a:bodyPr wrap="square">
            <a:noAutofit/>
          </a:bodyPr>
          <a:lstStyle>
            <a:lvl1pPr>
              <a:defRPr sz="3600"/>
            </a:lvl1pPr>
          </a:lstStyle>
          <a:p>
            <a:r>
              <a:rPr lang="nb-NO" smtClean="0"/>
              <a:t>Klikk for å redigere tittelstil</a:t>
            </a:r>
            <a:endParaRPr lang="nb-NO" dirty="0"/>
          </a:p>
        </p:txBody>
      </p:sp>
      <p:sp>
        <p:nvSpPr>
          <p:cNvPr id="14" name="Plassholder for tekst 7"/>
          <p:cNvSpPr>
            <a:spLocks noGrp="1"/>
          </p:cNvSpPr>
          <p:nvPr>
            <p:ph type="body" sz="quarter" idx="17" hasCustomPrompt="1"/>
          </p:nvPr>
        </p:nvSpPr>
        <p:spPr>
          <a:xfrm>
            <a:off x="230504" y="3429001"/>
            <a:ext cx="5262926" cy="354711"/>
          </a:xfrm>
        </p:spPr>
        <p:txBody>
          <a:bodyPr>
            <a:normAutofit/>
          </a:bodyPr>
          <a:lstStyle>
            <a:lvl1pPr marL="0" indent="0" algn="r">
              <a:buNone/>
              <a:defRPr sz="1700">
                <a:solidFill>
                  <a:srgbClr val="ED9300"/>
                </a:solidFill>
              </a:defRPr>
            </a:lvl1pPr>
          </a:lstStyle>
          <a:p>
            <a:pPr lvl="0"/>
            <a:r>
              <a:rPr lang="nb-NO" dirty="0" smtClean="0"/>
              <a:t>Navn </a:t>
            </a:r>
            <a:r>
              <a:rPr lang="nb-NO" dirty="0" err="1" smtClean="0"/>
              <a:t>Navnesen</a:t>
            </a:r>
            <a:endParaRPr lang="nb-NO" dirty="0"/>
          </a:p>
        </p:txBody>
      </p:sp>
      <p:sp>
        <p:nvSpPr>
          <p:cNvPr id="20" name="Plassholder for bilde 3"/>
          <p:cNvSpPr>
            <a:spLocks noGrp="1"/>
          </p:cNvSpPr>
          <p:nvPr>
            <p:ph type="pic" sz="quarter" idx="19"/>
          </p:nvPr>
        </p:nvSpPr>
        <p:spPr>
          <a:xfrm>
            <a:off x="5752687" y="1834333"/>
            <a:ext cx="3131456" cy="4236219"/>
          </a:xfrm>
        </p:spPr>
        <p:txBody>
          <a:bodyPr tIns="1619676"/>
          <a:lstStyle>
            <a:lvl1pPr marL="0" indent="0" algn="ctr">
              <a:buNone/>
              <a:defRPr/>
            </a:lvl1pPr>
          </a:lstStyle>
          <a:p>
            <a:r>
              <a:rPr lang="nb-NO" smtClean="0"/>
              <a:t>Klikk ikonet for å legge til et bilde</a:t>
            </a:r>
            <a:endParaRPr lang="en-GB" dirty="0"/>
          </a:p>
        </p:txBody>
      </p:sp>
      <p:sp>
        <p:nvSpPr>
          <p:cNvPr id="4" name="Rektangel 3"/>
          <p:cNvSpPr/>
          <p:nvPr/>
        </p:nvSpPr>
        <p:spPr>
          <a:xfrm>
            <a:off x="180276" y="477356"/>
            <a:ext cx="935941" cy="107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a:endParaRPr lang="en-GB"/>
          </a:p>
        </p:txBody>
      </p:sp>
      <p:sp>
        <p:nvSpPr>
          <p:cNvPr id="11"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12"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93B05D01-8EE7-45A9-A4BF-E69BBE68892A}" type="datetime1">
              <a:rPr lang="nb-NO" smtClean="0"/>
              <a:t>17.11.2014</a:t>
            </a:fld>
            <a:endParaRPr lang="nb-NO"/>
          </a:p>
        </p:txBody>
      </p:sp>
      <p:sp>
        <p:nvSpPr>
          <p:cNvPr id="9"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extLst>
      <p:ext uri="{BB962C8B-B14F-4D97-AF65-F5344CB8AC3E}">
        <p14:creationId xmlns:p14="http://schemas.microsoft.com/office/powerpoint/2010/main" val="185897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ort bilde">
    <p:spTree>
      <p:nvGrpSpPr>
        <p:cNvPr id="1" name=""/>
        <p:cNvGrpSpPr/>
        <p:nvPr/>
      </p:nvGrpSpPr>
      <p:grpSpPr>
        <a:xfrm>
          <a:off x="0" y="0"/>
          <a:ext cx="0" cy="0"/>
          <a:chOff x="0" y="0"/>
          <a:chExt cx="0" cy="0"/>
        </a:xfrm>
      </p:grpSpPr>
      <p:sp>
        <p:nvSpPr>
          <p:cNvPr id="11" name="Tittel 1"/>
          <p:cNvSpPr>
            <a:spLocks noGrp="1"/>
          </p:cNvSpPr>
          <p:nvPr>
            <p:ph type="title"/>
          </p:nvPr>
        </p:nvSpPr>
        <p:spPr>
          <a:xfrm>
            <a:off x="1275281" y="1065656"/>
            <a:ext cx="6999085" cy="468282"/>
          </a:xfrm>
        </p:spPr>
        <p:txBody>
          <a:bodyPr/>
          <a:lstStyle/>
          <a:p>
            <a:r>
              <a:rPr lang="nb-NO" smtClean="0"/>
              <a:t>Klikk for å redigere tittelstil</a:t>
            </a:r>
            <a:endParaRPr lang="nb-NO" dirty="0"/>
          </a:p>
        </p:txBody>
      </p:sp>
      <p:sp>
        <p:nvSpPr>
          <p:cNvPr id="12" name="Plassholder for tekst 7"/>
          <p:cNvSpPr>
            <a:spLocks noGrp="1"/>
          </p:cNvSpPr>
          <p:nvPr>
            <p:ph type="body" sz="quarter" idx="17"/>
          </p:nvPr>
        </p:nvSpPr>
        <p:spPr>
          <a:xfrm>
            <a:off x="1275280" y="699472"/>
            <a:ext cx="5692781" cy="354711"/>
          </a:xfrm>
        </p:spPr>
        <p:txBody>
          <a:bodyPr>
            <a:normAutofit/>
          </a:bodyPr>
          <a:lstStyle>
            <a:lvl1pPr marL="0" indent="0">
              <a:buNone/>
              <a:defRPr sz="2000">
                <a:solidFill>
                  <a:srgbClr val="ED901A"/>
                </a:solidFill>
              </a:defRPr>
            </a:lvl1pPr>
          </a:lstStyle>
          <a:p>
            <a:pPr lvl="0"/>
            <a:r>
              <a:rPr lang="nb-NO" smtClean="0"/>
              <a:t>Klikk for å redigere tekststiler i malen</a:t>
            </a:r>
          </a:p>
        </p:txBody>
      </p:sp>
      <p:sp>
        <p:nvSpPr>
          <p:cNvPr id="15" name="Plassholder for bilde 3"/>
          <p:cNvSpPr>
            <a:spLocks noGrp="1"/>
          </p:cNvSpPr>
          <p:nvPr>
            <p:ph type="pic" sz="quarter" idx="19"/>
          </p:nvPr>
        </p:nvSpPr>
        <p:spPr>
          <a:xfrm>
            <a:off x="252270" y="1834333"/>
            <a:ext cx="8631873" cy="4236219"/>
          </a:xfrm>
        </p:spPr>
        <p:txBody>
          <a:bodyPr tIns="1619676"/>
          <a:lstStyle>
            <a:lvl1pPr marL="0" indent="0" algn="ctr">
              <a:buNone/>
              <a:defRPr/>
            </a:lvl1pPr>
          </a:lstStyle>
          <a:p>
            <a:r>
              <a:rPr lang="nb-NO" smtClean="0"/>
              <a:t>Klikk ikonet for å legge til et bilde</a:t>
            </a:r>
            <a:endParaRPr lang="en-GB" dirty="0"/>
          </a:p>
        </p:txBody>
      </p:sp>
      <p:sp>
        <p:nvSpPr>
          <p:cNvPr id="13"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sp>
        <p:nvSpPr>
          <p:cNvPr id="10"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AB3DC51B-3E28-44F1-A691-1F15EC5940FA}" type="datetime1">
              <a:rPr lang="nb-NO" smtClean="0"/>
              <a:t>17.11.2014</a:t>
            </a:fld>
            <a:endParaRPr lang="nb-NO"/>
          </a:p>
        </p:txBody>
      </p:sp>
      <p:sp>
        <p:nvSpPr>
          <p:cNvPr id="8"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ktangel 28"/>
          <p:cNvSpPr/>
          <p:nvPr/>
        </p:nvSpPr>
        <p:spPr>
          <a:xfrm>
            <a:off x="1284771" y="6328393"/>
            <a:ext cx="7594681" cy="260719"/>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30" name="Rektangel 29"/>
          <p:cNvSpPr/>
          <p:nvPr/>
        </p:nvSpPr>
        <p:spPr>
          <a:xfrm>
            <a:off x="258950" y="6328393"/>
            <a:ext cx="1025822" cy="260719"/>
          </a:xfrm>
          <a:prstGeom prst="rect">
            <a:avLst/>
          </a:prstGeom>
          <a:solidFill>
            <a:srgbClr val="ED9300"/>
          </a:solidFill>
          <a:ln>
            <a:noFill/>
          </a:ln>
        </p:spPr>
        <p:style>
          <a:lnRef idx="2">
            <a:schemeClr val="accent1">
              <a:shade val="50000"/>
            </a:schemeClr>
          </a:lnRef>
          <a:fillRef idx="1">
            <a:schemeClr val="accent1"/>
          </a:fillRef>
          <a:effectRef idx="0">
            <a:schemeClr val="accent1"/>
          </a:effectRef>
          <a:fontRef idx="minor">
            <a:schemeClr val="lt1"/>
          </a:fontRef>
        </p:style>
        <p:txBody>
          <a:bodyPr lIns="64274" tIns="32136" rIns="64274" bIns="32136" rtlCol="0" anchor="ctr"/>
          <a:lstStyle/>
          <a:p>
            <a:pPr algn="ctr"/>
            <a:endParaRPr lang="nb-NO"/>
          </a:p>
        </p:txBody>
      </p:sp>
      <p:sp>
        <p:nvSpPr>
          <p:cNvPr id="2" name="Plassholder for tittel 1"/>
          <p:cNvSpPr>
            <a:spLocks noGrp="1"/>
          </p:cNvSpPr>
          <p:nvPr>
            <p:ph type="title"/>
          </p:nvPr>
        </p:nvSpPr>
        <p:spPr>
          <a:xfrm>
            <a:off x="1275281" y="1058555"/>
            <a:ext cx="6999085" cy="469132"/>
          </a:xfrm>
          <a:prstGeom prst="rect">
            <a:avLst/>
          </a:prstGeom>
        </p:spPr>
        <p:txBody>
          <a:bodyPr vert="horz" lIns="0" tIns="0" rIns="0" bIns="0" rtlCol="0" anchor="t">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273622" y="1777858"/>
            <a:ext cx="7000745" cy="4293806"/>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258951" y="6385407"/>
            <a:ext cx="1025822" cy="172125"/>
          </a:xfrm>
          <a:prstGeom prst="rect">
            <a:avLst/>
          </a:prstGeom>
        </p:spPr>
        <p:txBody>
          <a:bodyPr vert="horz" lIns="0" tIns="0" rIns="0" bIns="0" rtlCol="0" anchor="ctr"/>
          <a:lstStyle>
            <a:lvl1pPr algn="ctr">
              <a:defRPr sz="900" b="0" spc="80" baseline="0">
                <a:solidFill>
                  <a:schemeClr val="bg1"/>
                </a:solidFill>
              </a:defRPr>
            </a:lvl1pPr>
          </a:lstStyle>
          <a:p>
            <a:fld id="{15650DCB-8242-431E-BE3F-D6E79D1AB133}" type="datetime1">
              <a:rPr lang="nb-NO" smtClean="0"/>
              <a:t>17.11.2014</a:t>
            </a:fld>
            <a:endParaRPr lang="nb-NO"/>
          </a:p>
        </p:txBody>
      </p:sp>
      <p:sp>
        <p:nvSpPr>
          <p:cNvPr id="6" name="Plassholder for lysbildenummer 5"/>
          <p:cNvSpPr>
            <a:spLocks noGrp="1"/>
          </p:cNvSpPr>
          <p:nvPr>
            <p:ph type="sldNum" sz="quarter" idx="4"/>
          </p:nvPr>
        </p:nvSpPr>
        <p:spPr>
          <a:xfrm>
            <a:off x="8470558" y="6160824"/>
            <a:ext cx="259723" cy="151892"/>
          </a:xfrm>
          <a:prstGeom prst="rect">
            <a:avLst/>
          </a:prstGeom>
        </p:spPr>
        <p:txBody>
          <a:bodyPr vert="horz" lIns="0" tIns="0" rIns="0" bIns="0" rtlCol="0" anchor="t"/>
          <a:lstStyle>
            <a:lvl1pPr algn="r">
              <a:defRPr sz="1200">
                <a:solidFill>
                  <a:schemeClr val="tx1"/>
                </a:solidFill>
              </a:defRPr>
            </a:lvl1pPr>
          </a:lstStyle>
          <a:p>
            <a:fld id="{DDE8D9C2-5F05-44EF-B7C1-1B71CE36FE82}" type="slidenum">
              <a:rPr lang="nb-NO" smtClean="0"/>
              <a:t>‹#›</a:t>
            </a:fld>
            <a:endParaRPr lang="nb-NO"/>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795"/>
            <a:ext cx="1014810" cy="1398711"/>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35238" y="0"/>
            <a:ext cx="1508763" cy="882970"/>
          </a:xfrm>
          <a:prstGeom prst="rect">
            <a:avLst/>
          </a:prstGeom>
        </p:spPr>
      </p:pic>
      <p:sp>
        <p:nvSpPr>
          <p:cNvPr id="12" name="Plassholder for bunntekst 4"/>
          <p:cNvSpPr>
            <a:spLocks noGrp="1"/>
          </p:cNvSpPr>
          <p:nvPr>
            <p:ph type="ftr" sz="quarter" idx="3"/>
          </p:nvPr>
        </p:nvSpPr>
        <p:spPr>
          <a:xfrm>
            <a:off x="1577122" y="6374164"/>
            <a:ext cx="7247338" cy="172165"/>
          </a:xfrm>
          <a:prstGeom prst="rect">
            <a:avLst/>
          </a:prstGeom>
        </p:spPr>
        <p:txBody>
          <a:bodyPr vert="horz" lIns="0" tIns="0" rIns="0" bIns="0" rtlCol="0" anchor="t"/>
          <a:lstStyle>
            <a:lvl1pPr algn="r">
              <a:defRPr sz="1200" b="0">
                <a:solidFill>
                  <a:schemeClr val="tx1"/>
                </a:solidFill>
              </a:defRPr>
            </a:lvl1pPr>
          </a:lstStyle>
          <a:p>
            <a:r>
              <a:rPr lang="nb-NO" dirty="0" smtClean="0"/>
              <a:t>Bunntekst</a:t>
            </a:r>
            <a:endParaRPr lang="nb-NO" dirty="0"/>
          </a:p>
        </p:txBody>
      </p:sp>
    </p:spTree>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 id="2147483661"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l" defTabSz="914035" rtl="0" eaLnBrk="1" latinLnBrk="0" hangingPunct="1">
        <a:spcBef>
          <a:spcPct val="0"/>
        </a:spcBef>
        <a:buNone/>
        <a:defRPr sz="2600" kern="1200">
          <a:solidFill>
            <a:schemeClr val="tx1"/>
          </a:solidFill>
          <a:latin typeface="+mj-lt"/>
          <a:ea typeface="+mj-ea"/>
          <a:cs typeface="+mj-cs"/>
        </a:defRPr>
      </a:lvl1pPr>
    </p:titleStyle>
    <p:bodyStyle>
      <a:lvl1pPr marL="302394" indent="-302394" algn="l" defTabSz="914035" rtl="0" eaLnBrk="1" latinLnBrk="0" hangingPunct="1">
        <a:spcBef>
          <a:spcPts val="432"/>
        </a:spcBef>
        <a:buClr>
          <a:srgbClr val="ED9300"/>
        </a:buClr>
        <a:buFont typeface="Arial" pitchFamily="34" charset="0"/>
        <a:buChar char="●"/>
        <a:defRPr sz="1800" kern="1200">
          <a:solidFill>
            <a:schemeClr val="tx1"/>
          </a:solidFill>
          <a:latin typeface="+mn-lt"/>
          <a:ea typeface="+mn-ea"/>
          <a:cs typeface="+mn-cs"/>
        </a:defRPr>
      </a:lvl1pPr>
      <a:lvl2pPr marL="569076" indent="-251065" algn="l" defTabSz="914035" rtl="0" eaLnBrk="1" latinLnBrk="0" hangingPunct="1">
        <a:spcBef>
          <a:spcPts val="432"/>
        </a:spcBef>
        <a:buFont typeface="Arial" pitchFamily="34" charset="0"/>
        <a:buChar char="–"/>
        <a:defRPr sz="1800" kern="1200">
          <a:solidFill>
            <a:schemeClr val="tx1"/>
          </a:solidFill>
          <a:latin typeface="+mn-lt"/>
          <a:ea typeface="+mn-ea"/>
          <a:cs typeface="+mn-cs"/>
        </a:defRPr>
      </a:lvl2pPr>
      <a:lvl3pPr marL="694052" indent="-191925" algn="l" defTabSz="914035" rtl="0" eaLnBrk="1" latinLnBrk="0" hangingPunct="1">
        <a:spcBef>
          <a:spcPts val="432"/>
        </a:spcBef>
        <a:buFont typeface="Arial" pitchFamily="34" charset="0"/>
        <a:buChar char="•"/>
        <a:defRPr sz="1800" kern="1200">
          <a:solidFill>
            <a:schemeClr val="tx1"/>
          </a:solidFill>
          <a:latin typeface="+mn-lt"/>
          <a:ea typeface="+mn-ea"/>
          <a:cs typeface="+mn-cs"/>
        </a:defRPr>
      </a:lvl3pPr>
      <a:lvl4pPr marL="945116" indent="-251065" algn="l" defTabSz="914035" rtl="0" eaLnBrk="1" latinLnBrk="0" hangingPunct="1">
        <a:spcBef>
          <a:spcPts val="432"/>
        </a:spcBef>
        <a:buFont typeface="Arial" pitchFamily="34" charset="0"/>
        <a:buChar char="–"/>
        <a:defRPr sz="1800" kern="1200">
          <a:solidFill>
            <a:schemeClr val="tx1"/>
          </a:solidFill>
          <a:latin typeface="+mn-lt"/>
          <a:ea typeface="+mn-ea"/>
          <a:cs typeface="+mn-cs"/>
        </a:defRPr>
      </a:lvl4pPr>
      <a:lvl5pPr marL="1197294" indent="-252181" algn="l" defTabSz="914035" rtl="0" eaLnBrk="1" latinLnBrk="0" hangingPunct="1">
        <a:spcBef>
          <a:spcPts val="432"/>
        </a:spcBef>
        <a:buFont typeface="Arial" pitchFamily="34" charset="0"/>
        <a:buChar char="»"/>
        <a:defRPr sz="1800" kern="1200">
          <a:solidFill>
            <a:schemeClr val="tx1"/>
          </a:solidFill>
          <a:latin typeface="+mn-lt"/>
          <a:ea typeface="+mn-ea"/>
          <a:cs typeface="+mn-cs"/>
        </a:defRPr>
      </a:lvl5pPr>
      <a:lvl6pPr marL="2513594"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6" indent="-228507"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2"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3"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hyperlink" Target="http://www.google.no/url?sa=i&amp;rct=j&amp;q=&amp;esrc=s&amp;frm=1&amp;source=images&amp;cd=&amp;cad=rja&amp;uact=8&amp;ved=0CAcQjRw&amp;url=http://www.npolar.no/no/forskning/framsenteret.html&amp;ei=MMJgVJevLtXrapnDgqAN&amp;bvm=bv.79189006,d.d2s&amp;psig=AFQjCNEXUeh5Mk7HeIh3_4RIFoYofp_tyw&amp;ust=1415713672736386" TargetMode="Externa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005" b="2005"/>
          <a:stretch>
            <a:fillRect/>
          </a:stretch>
        </p:blipFill>
        <p:spPr>
          <a:xfrm>
            <a:off x="323528" y="2492896"/>
            <a:ext cx="8606250" cy="4136062"/>
          </a:xfrm>
        </p:spPr>
      </p:pic>
      <p:sp>
        <p:nvSpPr>
          <p:cNvPr id="6" name="Tittel 5"/>
          <p:cNvSpPr>
            <a:spLocks noGrp="1"/>
          </p:cNvSpPr>
          <p:nvPr>
            <p:ph type="ctrTitle"/>
          </p:nvPr>
        </p:nvSpPr>
        <p:spPr>
          <a:xfrm>
            <a:off x="2589584" y="5301208"/>
            <a:ext cx="5870848" cy="502024"/>
          </a:xfrm>
        </p:spPr>
        <p:txBody>
          <a:bodyPr>
            <a:normAutofit fontScale="90000"/>
          </a:bodyPr>
          <a:lstStyle/>
          <a:p>
            <a:r>
              <a:rPr lang="en-US" sz="2200" b="1" dirty="0">
                <a:solidFill>
                  <a:schemeClr val="bg1"/>
                </a:solidFill>
              </a:rPr>
              <a:t>Torbjørn Naimak, Regional Roads Director, Norwegian Public Roads Administration</a:t>
            </a:r>
            <a:r>
              <a:rPr lang="en-US" dirty="0"/>
              <a:t/>
            </a:r>
            <a:br>
              <a:rPr lang="en-US" dirty="0"/>
            </a:br>
            <a:endParaRPr lang="nb-NO" dirty="0"/>
          </a:p>
        </p:txBody>
      </p:sp>
      <p:sp>
        <p:nvSpPr>
          <p:cNvPr id="3" name="Undertittel 2"/>
          <p:cNvSpPr>
            <a:spLocks noGrp="1"/>
          </p:cNvSpPr>
          <p:nvPr>
            <p:ph type="subTitle" idx="1"/>
          </p:nvPr>
        </p:nvSpPr>
        <p:spPr>
          <a:xfrm>
            <a:off x="1536468" y="1099100"/>
            <a:ext cx="5915852" cy="529700"/>
          </a:xfrm>
        </p:spPr>
        <p:txBody>
          <a:bodyPr>
            <a:normAutofit fontScale="92500"/>
          </a:bodyPr>
          <a:lstStyle/>
          <a:p>
            <a:r>
              <a:rPr lang="en-GB" sz="2400" b="1" dirty="0"/>
              <a:t>NSPA Transport Seminar, 19</a:t>
            </a:r>
            <a:r>
              <a:rPr lang="en-GB" sz="2400" b="1" baseline="30000" dirty="0"/>
              <a:t>th</a:t>
            </a:r>
            <a:r>
              <a:rPr lang="en-GB" sz="2400" b="1" dirty="0"/>
              <a:t> of November</a:t>
            </a:r>
            <a:r>
              <a:rPr lang="en-GB" sz="2400" dirty="0"/>
              <a:t> </a:t>
            </a:r>
            <a:endParaRPr lang="nb-NO" sz="2400" dirty="0"/>
          </a:p>
          <a:p>
            <a:endParaRPr lang="nb-NO" sz="2400" b="1" dirty="0"/>
          </a:p>
        </p:txBody>
      </p:sp>
      <p:sp>
        <p:nvSpPr>
          <p:cNvPr id="4" name="Plassholder for dato 3"/>
          <p:cNvSpPr>
            <a:spLocks noGrp="1"/>
          </p:cNvSpPr>
          <p:nvPr>
            <p:ph type="dt" sz="half" idx="10"/>
          </p:nvPr>
        </p:nvSpPr>
        <p:spPr/>
        <p:txBody>
          <a:bodyPr/>
          <a:lstStyle/>
          <a:p>
            <a:fld id="{6B61DE98-7E10-47C7-9D81-0B9AF21CA802}" type="datetime1">
              <a:rPr lang="nb-NO" smtClean="0"/>
              <a:t>17.11.2014</a:t>
            </a:fld>
            <a:endParaRPr lang="nb-NO" dirty="0"/>
          </a:p>
        </p:txBody>
      </p:sp>
      <p:sp>
        <p:nvSpPr>
          <p:cNvPr id="9" name="TekstSylinder 8"/>
          <p:cNvSpPr txBox="1"/>
          <p:nvPr/>
        </p:nvSpPr>
        <p:spPr>
          <a:xfrm>
            <a:off x="6084168" y="6021288"/>
            <a:ext cx="2376264" cy="369332"/>
          </a:xfrm>
          <a:prstGeom prst="rect">
            <a:avLst/>
          </a:prstGeom>
          <a:noFill/>
        </p:spPr>
        <p:txBody>
          <a:bodyPr wrap="square" rtlCol="0">
            <a:spAutoFit/>
          </a:bodyPr>
          <a:lstStyle/>
          <a:p>
            <a:r>
              <a:rPr lang="nb-NO" dirty="0" smtClean="0"/>
              <a:t>National </a:t>
            </a:r>
            <a:r>
              <a:rPr lang="nb-NO" dirty="0" err="1" smtClean="0"/>
              <a:t>road</a:t>
            </a:r>
            <a:r>
              <a:rPr lang="nb-NO" dirty="0" smtClean="0"/>
              <a:t> 93</a:t>
            </a:r>
            <a:endParaRPr lang="nb-NO" dirty="0"/>
          </a:p>
        </p:txBody>
      </p:sp>
    </p:spTree>
    <p:extLst>
      <p:ext uri="{BB962C8B-B14F-4D97-AF65-F5344CB8AC3E}">
        <p14:creationId xmlns:p14="http://schemas.microsoft.com/office/powerpoint/2010/main" val="2454180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1275281" y="1058554"/>
            <a:ext cx="6969127" cy="786269"/>
          </a:xfrm>
        </p:spPr>
        <p:txBody>
          <a:bodyPr>
            <a:normAutofit fontScale="90000"/>
          </a:bodyPr>
          <a:lstStyle/>
          <a:p>
            <a:r>
              <a:rPr lang="nb-NO" dirty="0" smtClean="0"/>
              <a:t>From </a:t>
            </a:r>
            <a:r>
              <a:rPr lang="nb-NO" dirty="0" err="1" smtClean="0"/>
              <a:t>sea</a:t>
            </a:r>
            <a:r>
              <a:rPr lang="nb-NO" dirty="0" smtClean="0"/>
              <a:t> to marked – </a:t>
            </a:r>
            <a:r>
              <a:rPr lang="nb-NO" dirty="0" err="1" smtClean="0"/>
              <a:t>common</a:t>
            </a:r>
            <a:r>
              <a:rPr lang="nb-NO" dirty="0" smtClean="0"/>
              <a:t> </a:t>
            </a:r>
            <a:r>
              <a:rPr lang="nb-NO" dirty="0" err="1" smtClean="0"/>
              <a:t>development</a:t>
            </a:r>
            <a:r>
              <a:rPr lang="nb-NO" dirty="0" smtClean="0"/>
              <a:t> </a:t>
            </a:r>
            <a:r>
              <a:rPr lang="nb-NO" dirty="0" err="1" smtClean="0"/>
              <a:t>of</a:t>
            </a:r>
            <a:r>
              <a:rPr lang="nb-NO" dirty="0" smtClean="0"/>
              <a:t> </a:t>
            </a:r>
            <a:r>
              <a:rPr lang="nb-NO" dirty="0" err="1" smtClean="0"/>
              <a:t>the</a:t>
            </a:r>
            <a:r>
              <a:rPr lang="nb-NO" dirty="0" smtClean="0"/>
              <a:t> </a:t>
            </a:r>
            <a:r>
              <a:rPr lang="nb-NO" dirty="0" err="1" smtClean="0"/>
              <a:t>whole</a:t>
            </a:r>
            <a:r>
              <a:rPr lang="nb-NO" dirty="0" smtClean="0"/>
              <a:t> </a:t>
            </a:r>
            <a:r>
              <a:rPr lang="nb-NO" dirty="0" err="1" smtClean="0"/>
              <a:t>corridor</a:t>
            </a:r>
            <a:r>
              <a:rPr lang="nb-NO" dirty="0" smtClean="0"/>
              <a:t> ?</a:t>
            </a:r>
            <a:endParaRPr lang="nb-NO" dirty="0"/>
          </a:p>
        </p:txBody>
      </p:sp>
      <p:sp>
        <p:nvSpPr>
          <p:cNvPr id="6" name="Plassholder for dato 5"/>
          <p:cNvSpPr>
            <a:spLocks noGrp="1"/>
          </p:cNvSpPr>
          <p:nvPr>
            <p:ph type="dt" sz="half" idx="2"/>
          </p:nvPr>
        </p:nvSpPr>
        <p:spPr/>
        <p:txBody>
          <a:bodyPr/>
          <a:lstStyle/>
          <a:p>
            <a:fld id="{8E7DD8E5-618F-4019-88F3-9051A15A3CBC}" type="datetime1">
              <a:rPr lang="nb-NO" smtClean="0"/>
              <a:t>17.11.2014</a:t>
            </a:fld>
            <a:endParaRPr lang="nb-NO"/>
          </a:p>
        </p:txBody>
      </p:sp>
      <p:pic>
        <p:nvPicPr>
          <p:cNvPr id="12" name="Plassholder for innhold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2502" y="2276872"/>
            <a:ext cx="3567166" cy="2016224"/>
          </a:xfrm>
        </p:spPr>
      </p:pic>
      <p:pic>
        <p:nvPicPr>
          <p:cNvPr id="13" name="Bild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276872"/>
            <a:ext cx="3040862" cy="2016224"/>
          </a:xfrm>
          <a:prstGeom prst="rect">
            <a:avLst/>
          </a:prstGeom>
        </p:spPr>
      </p:pic>
      <p:sp>
        <p:nvSpPr>
          <p:cNvPr id="2" name="TekstSylinder 1"/>
          <p:cNvSpPr txBox="1"/>
          <p:nvPr/>
        </p:nvSpPr>
        <p:spPr>
          <a:xfrm>
            <a:off x="1331640" y="4437112"/>
            <a:ext cx="6840760" cy="2308324"/>
          </a:xfrm>
          <a:prstGeom prst="rect">
            <a:avLst/>
          </a:prstGeom>
          <a:noFill/>
        </p:spPr>
        <p:txBody>
          <a:bodyPr wrap="square" numCol="2" rtlCol="0">
            <a:spAutoFit/>
          </a:bodyPr>
          <a:lstStyle/>
          <a:p>
            <a:pPr marL="285750" indent="-285750">
              <a:buFont typeface="Courier New" panose="02070309020205020404" pitchFamily="49" charset="0"/>
              <a:buChar char="o"/>
            </a:pPr>
            <a:r>
              <a:rPr lang="en-CA" dirty="0" smtClean="0"/>
              <a:t>Regulations</a:t>
            </a:r>
          </a:p>
          <a:p>
            <a:pPr marL="285750" indent="-285750">
              <a:buFont typeface="Courier New" panose="02070309020205020404" pitchFamily="49" charset="0"/>
              <a:buChar char="o"/>
            </a:pPr>
            <a:r>
              <a:rPr lang="en-CA" dirty="0" smtClean="0"/>
              <a:t>Information</a:t>
            </a:r>
          </a:p>
          <a:p>
            <a:pPr marL="285750" indent="-285750">
              <a:buFont typeface="Courier New" panose="02070309020205020404" pitchFamily="49" charset="0"/>
              <a:buChar char="o"/>
            </a:pPr>
            <a:r>
              <a:rPr lang="en-CA" dirty="0" smtClean="0"/>
              <a:t>Traffic safety</a:t>
            </a:r>
          </a:p>
          <a:p>
            <a:pPr marL="285750" indent="-285750">
              <a:buFont typeface="Courier New" panose="02070309020205020404" pitchFamily="49" charset="0"/>
              <a:buChar char="o"/>
            </a:pPr>
            <a:r>
              <a:rPr lang="en-CA" dirty="0" smtClean="0"/>
              <a:t>Planning</a:t>
            </a:r>
          </a:p>
          <a:p>
            <a:pPr marL="285750" indent="-285750">
              <a:buFont typeface="Courier New" panose="02070309020205020404" pitchFamily="49" charset="0"/>
              <a:buChar char="o"/>
            </a:pPr>
            <a:endParaRPr lang="en-CA" dirty="0"/>
          </a:p>
          <a:p>
            <a:pPr marL="285750" indent="-285750">
              <a:buFont typeface="Courier New" panose="02070309020205020404" pitchFamily="49" charset="0"/>
              <a:buChar char="o"/>
            </a:pPr>
            <a:endParaRPr lang="en-CA" dirty="0" smtClean="0"/>
          </a:p>
          <a:p>
            <a:pPr marL="285750" indent="-285750">
              <a:buFont typeface="Courier New" panose="02070309020205020404" pitchFamily="49" charset="0"/>
              <a:buChar char="o"/>
            </a:pPr>
            <a:endParaRPr lang="en-CA" dirty="0"/>
          </a:p>
          <a:p>
            <a:pPr marL="285750" indent="-285750">
              <a:buFont typeface="Courier New" panose="02070309020205020404" pitchFamily="49" charset="0"/>
              <a:buChar char="o"/>
            </a:pPr>
            <a:endParaRPr lang="en-CA" dirty="0" smtClean="0"/>
          </a:p>
          <a:p>
            <a:pPr marL="285750" indent="-285750">
              <a:buFont typeface="Courier New" panose="02070309020205020404" pitchFamily="49" charset="0"/>
              <a:buChar char="o"/>
            </a:pPr>
            <a:r>
              <a:rPr lang="en-CA" dirty="0" smtClean="0"/>
              <a:t>Maintenance</a:t>
            </a:r>
          </a:p>
          <a:p>
            <a:pPr marL="285750" indent="-285750">
              <a:buFont typeface="Courier New" panose="02070309020205020404" pitchFamily="49" charset="0"/>
              <a:buChar char="o"/>
            </a:pPr>
            <a:r>
              <a:rPr lang="en-CA" dirty="0" smtClean="0"/>
              <a:t>Rebuilding</a:t>
            </a:r>
          </a:p>
          <a:p>
            <a:pPr marL="285750" indent="-285750">
              <a:buFont typeface="Courier New" panose="02070309020205020404" pitchFamily="49" charset="0"/>
              <a:buChar char="o"/>
            </a:pPr>
            <a:r>
              <a:rPr lang="en-CA" dirty="0" smtClean="0"/>
              <a:t>Removal of bottlenecks</a:t>
            </a:r>
          </a:p>
          <a:p>
            <a:endParaRPr lang="en-CA" dirty="0"/>
          </a:p>
        </p:txBody>
      </p:sp>
    </p:spTree>
    <p:extLst>
      <p:ext uri="{BB962C8B-B14F-4D97-AF65-F5344CB8AC3E}">
        <p14:creationId xmlns:p14="http://schemas.microsoft.com/office/powerpoint/2010/main" val="3414970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err="1" smtClean="0"/>
              <a:t>Need</a:t>
            </a:r>
            <a:r>
              <a:rPr lang="nb-NO" dirty="0" smtClean="0"/>
              <a:t> for </a:t>
            </a:r>
            <a:r>
              <a:rPr lang="nb-NO" dirty="0" err="1" smtClean="0"/>
              <a:t>harmonization</a:t>
            </a:r>
            <a:r>
              <a:rPr lang="nb-NO" dirty="0" smtClean="0"/>
              <a:t> </a:t>
            </a:r>
            <a:r>
              <a:rPr lang="nb-NO" dirty="0" err="1" smtClean="0"/>
              <a:t>of</a:t>
            </a:r>
            <a:r>
              <a:rPr lang="nb-NO" dirty="0" smtClean="0"/>
              <a:t> </a:t>
            </a:r>
            <a:r>
              <a:rPr lang="nb-NO" dirty="0" err="1" smtClean="0"/>
              <a:t>regulations</a:t>
            </a:r>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10820" y="1778000"/>
            <a:ext cx="5725584" cy="4294188"/>
          </a:xfrm>
        </p:spPr>
      </p:pic>
    </p:spTree>
    <p:extLst>
      <p:ext uri="{BB962C8B-B14F-4D97-AF65-F5344CB8AC3E}">
        <p14:creationId xmlns:p14="http://schemas.microsoft.com/office/powerpoint/2010/main" val="3666234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67543" y="260644"/>
            <a:ext cx="8229597" cy="1296145"/>
          </a:xfrm>
        </p:spPr>
        <p:txBody>
          <a:bodyPr/>
          <a:lstStyle/>
          <a:p>
            <a:pPr lvl="0"/>
            <a:r>
              <a:rPr lang="nb-NO" sz="2400">
                <a:latin typeface="Arial" pitchFamily="34"/>
                <a:cs typeface="Arial" pitchFamily="34"/>
              </a:rPr>
              <a:t>The Corridors of the Trans-European Transport Network (TEN-T)</a:t>
            </a:r>
          </a:p>
        </p:txBody>
      </p:sp>
      <p:pic>
        <p:nvPicPr>
          <p:cNvPr id="3" name="Picture 3"/>
          <p:cNvPicPr>
            <a:picLocks noChangeAspect="1"/>
          </p:cNvPicPr>
          <p:nvPr/>
        </p:nvPicPr>
        <p:blipFill>
          <a:blip r:embed="rId3"/>
          <a:srcRect l="-946" r="-946"/>
          <a:stretch>
            <a:fillRect/>
          </a:stretch>
        </p:blipFill>
        <p:spPr>
          <a:xfrm>
            <a:off x="5003971" y="1524107"/>
            <a:ext cx="3588753" cy="4938080"/>
          </a:xfrm>
          <a:prstGeom prst="rect">
            <a:avLst/>
          </a:prstGeom>
          <a:noFill/>
          <a:ln>
            <a:noFill/>
          </a:ln>
        </p:spPr>
      </p:pic>
      <p:pic>
        <p:nvPicPr>
          <p:cNvPr id="4" name="Picture 2"/>
          <p:cNvPicPr>
            <a:picLocks noChangeAspect="1"/>
          </p:cNvPicPr>
          <p:nvPr/>
        </p:nvPicPr>
        <p:blipFill>
          <a:blip r:embed="rId4"/>
          <a:srcRect/>
          <a:stretch>
            <a:fillRect/>
          </a:stretch>
        </p:blipFill>
        <p:spPr>
          <a:xfrm>
            <a:off x="467543" y="1531037"/>
            <a:ext cx="4321225" cy="4879415"/>
          </a:xfrm>
          <a:prstGeom prst="rect">
            <a:avLst/>
          </a:prstGeom>
          <a:noFill/>
          <a:ln>
            <a:noFill/>
          </a:ln>
        </p:spPr>
      </p:pic>
      <p:cxnSp>
        <p:nvCxnSpPr>
          <p:cNvPr id="7" name="Rett pil 6"/>
          <p:cNvCxnSpPr/>
          <p:nvPr/>
        </p:nvCxnSpPr>
        <p:spPr>
          <a:xfrm>
            <a:off x="2699792" y="3429000"/>
            <a:ext cx="144016" cy="7200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TekstSylinder 8"/>
          <p:cNvSpPr txBox="1"/>
          <p:nvPr/>
        </p:nvSpPr>
        <p:spPr>
          <a:xfrm>
            <a:off x="1835696" y="3356992"/>
            <a:ext cx="864096" cy="184666"/>
          </a:xfrm>
          <a:prstGeom prst="rect">
            <a:avLst/>
          </a:prstGeom>
          <a:noFill/>
          <a:ln>
            <a:solidFill>
              <a:srgbClr val="00B0F0"/>
            </a:solidFill>
          </a:ln>
        </p:spPr>
        <p:txBody>
          <a:bodyPr wrap="square" rtlCol="0">
            <a:spAutoFit/>
          </a:bodyPr>
          <a:lstStyle/>
          <a:p>
            <a:r>
              <a:rPr lang="nb-NO" sz="600" dirty="0" smtClean="0">
                <a:latin typeface="Arial" panose="020B0604020202020204" pitchFamily="34" charset="0"/>
                <a:cs typeface="Arial" panose="020B0604020202020204" pitchFamily="34" charset="0"/>
              </a:rPr>
              <a:t>Port </a:t>
            </a:r>
            <a:r>
              <a:rPr lang="nb-NO" sz="600" dirty="0" err="1" smtClean="0">
                <a:latin typeface="Arial" panose="020B0604020202020204" pitchFamily="34" charset="0"/>
                <a:cs typeface="Arial" panose="020B0604020202020204" pitchFamily="34" charset="0"/>
              </a:rPr>
              <a:t>of</a:t>
            </a:r>
            <a:r>
              <a:rPr lang="nb-NO" sz="600" dirty="0" smtClean="0">
                <a:latin typeface="Arial" panose="020B0604020202020204" pitchFamily="34" charset="0"/>
                <a:cs typeface="Arial" panose="020B0604020202020204" pitchFamily="34" charset="0"/>
              </a:rPr>
              <a:t> Mo i Rana</a:t>
            </a:r>
            <a:endParaRPr lang="nb-NO" sz="600" dirty="0">
              <a:latin typeface="Arial" panose="020B0604020202020204" pitchFamily="34" charset="0"/>
              <a:cs typeface="Arial" panose="020B0604020202020204" pitchFamily="34" charset="0"/>
            </a:endParaRPr>
          </a:p>
        </p:txBody>
      </p:sp>
      <p:sp>
        <p:nvSpPr>
          <p:cNvPr id="10" name="TekstSylinder 9"/>
          <p:cNvSpPr txBox="1"/>
          <p:nvPr/>
        </p:nvSpPr>
        <p:spPr>
          <a:xfrm>
            <a:off x="2483768" y="2564904"/>
            <a:ext cx="720080" cy="184666"/>
          </a:xfrm>
          <a:prstGeom prst="rect">
            <a:avLst/>
          </a:prstGeom>
          <a:noFill/>
          <a:ln>
            <a:solidFill>
              <a:srgbClr val="00B0F0"/>
            </a:solidFill>
          </a:ln>
        </p:spPr>
        <p:txBody>
          <a:bodyPr wrap="square" rtlCol="0">
            <a:spAutoFit/>
          </a:bodyPr>
          <a:lstStyle/>
          <a:p>
            <a:r>
              <a:rPr lang="nb-NO" sz="600" dirty="0">
                <a:latin typeface="Arial" panose="020B0604020202020204" pitchFamily="34" charset="0"/>
                <a:cs typeface="Arial" panose="020B0604020202020204" pitchFamily="34" charset="0"/>
              </a:rPr>
              <a:t>Port </a:t>
            </a:r>
            <a:r>
              <a:rPr lang="nb-NO" sz="600" dirty="0" err="1">
                <a:latin typeface="Arial" panose="020B0604020202020204" pitchFamily="34" charset="0"/>
                <a:cs typeface="Arial" panose="020B0604020202020204" pitchFamily="34" charset="0"/>
              </a:rPr>
              <a:t>of</a:t>
            </a:r>
            <a:r>
              <a:rPr lang="nb-NO" sz="600" dirty="0">
                <a:latin typeface="Arial" panose="020B0604020202020204" pitchFamily="34" charset="0"/>
                <a:cs typeface="Arial" panose="020B0604020202020204" pitchFamily="34" charset="0"/>
              </a:rPr>
              <a:t> Narvik</a:t>
            </a:r>
          </a:p>
        </p:txBody>
      </p:sp>
      <p:sp>
        <p:nvSpPr>
          <p:cNvPr id="11" name="TekstSylinder 10"/>
          <p:cNvSpPr txBox="1"/>
          <p:nvPr/>
        </p:nvSpPr>
        <p:spPr>
          <a:xfrm>
            <a:off x="3347864" y="1772816"/>
            <a:ext cx="792088" cy="276999"/>
          </a:xfrm>
          <a:prstGeom prst="rect">
            <a:avLst/>
          </a:prstGeom>
          <a:noFill/>
          <a:ln>
            <a:solidFill>
              <a:srgbClr val="00B0F0"/>
            </a:solidFill>
          </a:ln>
        </p:spPr>
        <p:txBody>
          <a:bodyPr wrap="square" rtlCol="0">
            <a:spAutoFit/>
          </a:bodyPr>
          <a:lstStyle/>
          <a:p>
            <a:r>
              <a:rPr lang="nb-NO" sz="600" dirty="0">
                <a:latin typeface="Arial" panose="020B0604020202020204" pitchFamily="34" charset="0"/>
                <a:cs typeface="Arial" panose="020B0604020202020204" pitchFamily="34" charset="0"/>
              </a:rPr>
              <a:t>Port </a:t>
            </a:r>
            <a:r>
              <a:rPr lang="nb-NO" sz="600" dirty="0" err="1" smtClean="0">
                <a:latin typeface="Arial" panose="020B0604020202020204" pitchFamily="34" charset="0"/>
                <a:cs typeface="Arial" panose="020B0604020202020204" pitchFamily="34" charset="0"/>
              </a:rPr>
              <a:t>of</a:t>
            </a:r>
            <a:r>
              <a:rPr lang="nb-NO" sz="600" dirty="0" smtClean="0">
                <a:latin typeface="Arial" panose="020B0604020202020204" pitchFamily="34" charset="0"/>
                <a:cs typeface="Arial" panose="020B0604020202020204" pitchFamily="34" charset="0"/>
              </a:rPr>
              <a:t> Hammerfest</a:t>
            </a:r>
            <a:endParaRPr lang="nb-NO" sz="600" dirty="0">
              <a:latin typeface="Arial" panose="020B0604020202020204" pitchFamily="34" charset="0"/>
              <a:cs typeface="Arial" panose="020B0604020202020204" pitchFamily="34" charset="0"/>
            </a:endParaRPr>
          </a:p>
        </p:txBody>
      </p:sp>
      <p:cxnSp>
        <p:nvCxnSpPr>
          <p:cNvPr id="13" name="Rett pil 12"/>
          <p:cNvCxnSpPr/>
          <p:nvPr/>
        </p:nvCxnSpPr>
        <p:spPr>
          <a:xfrm>
            <a:off x="3059832" y="2657237"/>
            <a:ext cx="144016" cy="92333"/>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427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nb-NO" sz="2800">
                <a:latin typeface="Arial" pitchFamily="34"/>
                <a:cs typeface="Arial" pitchFamily="34"/>
              </a:rPr>
              <a:t>Denser and improved network needed</a:t>
            </a:r>
          </a:p>
        </p:txBody>
      </p:sp>
      <p:sp>
        <p:nvSpPr>
          <p:cNvPr id="3" name="Content Placeholder 2"/>
          <p:cNvSpPr txBox="1">
            <a:spLocks noGrp="1"/>
          </p:cNvSpPr>
          <p:nvPr>
            <p:ph idx="1"/>
          </p:nvPr>
        </p:nvSpPr>
        <p:spPr/>
        <p:txBody>
          <a:bodyPr/>
          <a:lstStyle/>
          <a:p>
            <a:pPr lvl="0"/>
            <a:r>
              <a:rPr lang="nb-NO"/>
              <a:t>Need for a denser transport network in the Barents region to support regional development</a:t>
            </a:r>
          </a:p>
          <a:p>
            <a:pPr marL="0" indent="0">
              <a:buNone/>
            </a:pPr>
            <a:endParaRPr lang="en-GB"/>
          </a:p>
          <a:p>
            <a:pPr lvl="0"/>
            <a:r>
              <a:rPr lang="nb-NO"/>
              <a:t>Measures:</a:t>
            </a:r>
            <a:endParaRPr lang="en-GB"/>
          </a:p>
          <a:p>
            <a:pPr lvl="1"/>
            <a:r>
              <a:rPr lang="nb-NO"/>
              <a:t>Improvement of existing corridors </a:t>
            </a:r>
            <a:endParaRPr lang="en-GB"/>
          </a:p>
          <a:p>
            <a:pPr lvl="1"/>
            <a:r>
              <a:rPr lang="nb-NO"/>
              <a:t>Completion of missing links</a:t>
            </a:r>
            <a:endParaRPr lang="en-GB"/>
          </a:p>
          <a:p>
            <a:pPr lvl="1"/>
            <a:r>
              <a:rPr lang="nb-NO"/>
              <a:t>Development of new corridors</a:t>
            </a:r>
            <a:endParaRPr lang="en-GB"/>
          </a:p>
          <a:p>
            <a:pPr marL="318010" lvl="1" indent="0">
              <a:buNone/>
            </a:pPr>
            <a:endParaRPr lang="en-GB"/>
          </a:p>
          <a:p>
            <a:pPr lvl="0"/>
            <a:r>
              <a:rPr lang="en-GB"/>
              <a:t>Need for an efficient transport network connecting the Barents Region with Russia and EU  </a:t>
            </a:r>
          </a:p>
          <a:p>
            <a:pPr lvl="0"/>
            <a:endParaRPr lang="en-GB"/>
          </a:p>
          <a:p>
            <a:pPr lvl="0"/>
            <a:r>
              <a:rPr lang="en-GB"/>
              <a:t>Transport corridors mapped will bring attention to development</a:t>
            </a:r>
          </a:p>
        </p:txBody>
      </p:sp>
    </p:spTree>
    <p:extLst>
      <p:ext uri="{BB962C8B-B14F-4D97-AF65-F5344CB8AC3E}">
        <p14:creationId xmlns:p14="http://schemas.microsoft.com/office/powerpoint/2010/main" val="3628813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a:xfrm>
            <a:off x="1228018" y="765322"/>
            <a:ext cx="6999082" cy="469133"/>
          </a:xfrm>
        </p:spPr>
        <p:txBody>
          <a:bodyPr/>
          <a:lstStyle/>
          <a:p>
            <a:pPr lvl="0"/>
            <a:r>
              <a:rPr lang="nb-NO" sz="2800"/>
              <a:t>The first Joint Barents Transport Plan</a:t>
            </a:r>
          </a:p>
        </p:txBody>
      </p:sp>
      <p:sp>
        <p:nvSpPr>
          <p:cNvPr id="3" name="TextBox 9"/>
          <p:cNvSpPr txBox="1"/>
          <p:nvPr/>
        </p:nvSpPr>
        <p:spPr>
          <a:xfrm>
            <a:off x="325287" y="1484788"/>
            <a:ext cx="5904654" cy="2787943"/>
          </a:xfrm>
          <a:prstGeom prst="rect">
            <a:avLst/>
          </a:prstGeom>
          <a:noFill/>
          <a:ln>
            <a:noFill/>
          </a:ln>
        </p:spPr>
        <p:txBody>
          <a:bodyPr vert="horz" wrap="square" lIns="91431" tIns="45720" rIns="91431" bIns="45720" anchor="t" anchorCtr="0" compatLnSpc="1">
            <a:spAutoFit/>
          </a:bodyPr>
          <a:lstStyle/>
          <a:p>
            <a:pPr marL="342867" indent="-342867" defTabSz="914034">
              <a:lnSpc>
                <a:spcPct val="150000"/>
              </a:lnSpc>
              <a:spcBef>
                <a:spcPts val="500"/>
              </a:spcBef>
              <a:buSzPct val="100000"/>
              <a:buFont typeface="Arial" pitchFamily="34"/>
              <a:buChar char="•"/>
              <a:defRPr sz="1800" b="0" i="0" u="none" strike="noStrike" kern="0" cap="none" spc="0" baseline="0">
                <a:solidFill>
                  <a:srgbClr val="000000"/>
                </a:solidFill>
                <a:uFillTx/>
              </a:defRPr>
            </a:pPr>
            <a:r>
              <a:rPr lang="en-US" sz="1900" dirty="0">
                <a:solidFill>
                  <a:srgbClr val="000000"/>
                </a:solidFill>
                <a:latin typeface="Arial" pitchFamily="34"/>
                <a:cs typeface="Arial" pitchFamily="34"/>
              </a:rPr>
              <a:t>11 experts from Russia, Finland, Sweden and Norway presented the proposal 24 </a:t>
            </a:r>
            <a:r>
              <a:rPr lang="en-US" sz="1900" dirty="0" smtClean="0">
                <a:solidFill>
                  <a:srgbClr val="000000"/>
                </a:solidFill>
                <a:latin typeface="Arial" pitchFamily="34"/>
                <a:cs typeface="Arial" pitchFamily="34"/>
              </a:rPr>
              <a:t>September 2013</a:t>
            </a:r>
            <a:endParaRPr lang="en-US" sz="1900" dirty="0">
              <a:solidFill>
                <a:srgbClr val="000000"/>
              </a:solidFill>
              <a:latin typeface="Arial" pitchFamily="34"/>
              <a:cs typeface="Arial" pitchFamily="34"/>
            </a:endParaRPr>
          </a:p>
          <a:p>
            <a:pPr marL="342867" indent="-342867" defTabSz="914034">
              <a:lnSpc>
                <a:spcPct val="150000"/>
              </a:lnSpc>
              <a:spcBef>
                <a:spcPts val="500"/>
              </a:spcBef>
              <a:buSzPct val="100000"/>
              <a:buFont typeface="Arial" pitchFamily="34"/>
              <a:buChar char="•"/>
              <a:defRPr sz="1800" b="0" i="0" u="none" strike="noStrike" kern="0" cap="none" spc="0" baseline="0">
                <a:solidFill>
                  <a:srgbClr val="000000"/>
                </a:solidFill>
                <a:uFillTx/>
              </a:defRPr>
            </a:pPr>
            <a:r>
              <a:rPr lang="en-US" sz="1900" dirty="0">
                <a:solidFill>
                  <a:srgbClr val="000000"/>
                </a:solidFill>
                <a:latin typeface="Arial" pitchFamily="34"/>
                <a:cs typeface="Arial" pitchFamily="34"/>
              </a:rPr>
              <a:t>A ministerial declaration signed the same day agrees that the proposal can serve as input for cooperation on transport issues in Barents</a:t>
            </a:r>
          </a:p>
        </p:txBody>
      </p:sp>
      <p:pic>
        <p:nvPicPr>
          <p:cNvPr id="4" name="Bilde 4"/>
          <p:cNvPicPr>
            <a:picLocks noChangeAspect="1"/>
          </p:cNvPicPr>
          <p:nvPr/>
        </p:nvPicPr>
        <p:blipFill>
          <a:blip r:embed="rId3"/>
          <a:srcRect t="20560" b="29191"/>
          <a:stretch>
            <a:fillRect/>
          </a:stretch>
        </p:blipFill>
        <p:spPr>
          <a:xfrm>
            <a:off x="577380" y="3861046"/>
            <a:ext cx="5400477" cy="2035257"/>
          </a:xfrm>
          <a:prstGeom prst="rect">
            <a:avLst/>
          </a:prstGeom>
          <a:noFill/>
          <a:ln>
            <a:noFill/>
          </a:ln>
        </p:spPr>
      </p:pic>
      <p:pic>
        <p:nvPicPr>
          <p:cNvPr id="5" name="Bilde 7"/>
          <p:cNvPicPr>
            <a:picLocks noChangeAspect="1"/>
          </p:cNvPicPr>
          <p:nvPr/>
        </p:nvPicPr>
        <p:blipFill>
          <a:blip r:embed="rId4"/>
          <a:stretch>
            <a:fillRect/>
          </a:stretch>
        </p:blipFill>
        <p:spPr>
          <a:xfrm>
            <a:off x="6173459" y="1917181"/>
            <a:ext cx="2575317" cy="3644521"/>
          </a:xfrm>
          <a:prstGeom prst="rect">
            <a:avLst/>
          </a:prstGeom>
          <a:noFill/>
          <a:ln w="9528">
            <a:solidFill>
              <a:srgbClr val="000000"/>
            </a:solidFill>
            <a:prstDash val="solid"/>
          </a:ln>
        </p:spPr>
      </p:pic>
    </p:spTree>
    <p:extLst>
      <p:ext uri="{BB962C8B-B14F-4D97-AF65-F5344CB8AC3E}">
        <p14:creationId xmlns:p14="http://schemas.microsoft.com/office/powerpoint/2010/main" val="156401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75281" y="1058554"/>
            <a:ext cx="7185151" cy="786269"/>
          </a:xfrm>
        </p:spPr>
        <p:txBody>
          <a:bodyPr>
            <a:normAutofit fontScale="90000"/>
          </a:bodyPr>
          <a:lstStyle/>
          <a:p>
            <a:r>
              <a:rPr lang="en-CA" dirty="0" smtClean="0"/>
              <a:t>Corridors</a:t>
            </a:r>
            <a:r>
              <a:rPr lang="nb-NO" dirty="0" smtClean="0"/>
              <a:t> </a:t>
            </a:r>
            <a:r>
              <a:rPr lang="en-CA" dirty="0" smtClean="0"/>
              <a:t>defined</a:t>
            </a:r>
            <a:r>
              <a:rPr lang="nb-NO" dirty="0" smtClean="0"/>
              <a:t> in Joint Barents Transport Plan</a:t>
            </a:r>
            <a:endParaRPr lang="nb-NO" dirty="0"/>
          </a:p>
        </p:txBody>
      </p:sp>
      <p:pic>
        <p:nvPicPr>
          <p:cNvPr id="5" name="Plassholder for innhold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73175" y="1795016"/>
            <a:ext cx="7000875" cy="4260155"/>
          </a:xfrm>
        </p:spPr>
      </p:pic>
    </p:spTree>
    <p:extLst>
      <p:ext uri="{BB962C8B-B14F-4D97-AF65-F5344CB8AC3E}">
        <p14:creationId xmlns:p14="http://schemas.microsoft.com/office/powerpoint/2010/main" val="391639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latin typeface="Arial" pitchFamily="34" charset="0"/>
                <a:cs typeface="Arial" pitchFamily="34" charset="0"/>
              </a:rPr>
              <a:t>Barents Seaports</a:t>
            </a:r>
            <a:endParaRPr lang="nb-NO" sz="2800" dirty="0">
              <a:latin typeface="Arial" pitchFamily="34" charset="0"/>
              <a:cs typeface="Arial"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1556792"/>
            <a:ext cx="6312830" cy="4464496"/>
          </a:xfrm>
        </p:spPr>
      </p:pic>
    </p:spTree>
    <p:extLst>
      <p:ext uri="{BB962C8B-B14F-4D97-AF65-F5344CB8AC3E}">
        <p14:creationId xmlns:p14="http://schemas.microsoft.com/office/powerpoint/2010/main" val="3692614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nb-NO" sz="2800" dirty="0" smtClean="0">
                <a:latin typeface="Arial" pitchFamily="34" charset="0"/>
                <a:cs typeface="Arial" pitchFamily="34" charset="0"/>
              </a:rPr>
              <a:t>Flight </a:t>
            </a:r>
            <a:r>
              <a:rPr lang="nb-NO" sz="2800" dirty="0" err="1" smtClean="0">
                <a:latin typeface="Arial" pitchFamily="34" charset="0"/>
                <a:cs typeface="Arial" pitchFamily="34" charset="0"/>
              </a:rPr>
              <a:t>connections</a:t>
            </a:r>
            <a:r>
              <a:rPr lang="nb-NO" sz="2800" dirty="0" smtClean="0">
                <a:latin typeface="Arial" pitchFamily="34" charset="0"/>
                <a:cs typeface="Arial" pitchFamily="34" charset="0"/>
              </a:rPr>
              <a:t> </a:t>
            </a:r>
            <a:endParaRPr lang="nb-NO" sz="2800" dirty="0">
              <a:latin typeface="Arial" pitchFamily="34" charset="0"/>
              <a:cs typeface="Arial" pitchFamily="34" charset="0"/>
            </a:endParaRP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9444" y="1916832"/>
            <a:ext cx="5946851" cy="4205673"/>
          </a:xfrm>
        </p:spPr>
      </p:pic>
    </p:spTree>
    <p:extLst>
      <p:ext uri="{BB962C8B-B14F-4D97-AF65-F5344CB8AC3E}">
        <p14:creationId xmlns:p14="http://schemas.microsoft.com/office/powerpoint/2010/main" val="2757510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err="1"/>
              <a:t>Proposed</a:t>
            </a:r>
            <a:r>
              <a:rPr lang="nb-NO" dirty="0"/>
              <a:t> </a:t>
            </a:r>
            <a:r>
              <a:rPr lang="nb-NO" dirty="0" err="1"/>
              <a:t>measures</a:t>
            </a:r>
            <a:r>
              <a:rPr lang="nb-NO" dirty="0"/>
              <a:t> all modes</a:t>
            </a:r>
            <a:endParaRPr lang="en-GB" dirty="0"/>
          </a:p>
        </p:txBody>
      </p:sp>
      <p:sp>
        <p:nvSpPr>
          <p:cNvPr id="3" name="Plassholder for innhold 2"/>
          <p:cNvSpPr>
            <a:spLocks noGrp="1"/>
          </p:cNvSpPr>
          <p:nvPr>
            <p:ph idx="1"/>
          </p:nvPr>
        </p:nvSpPr>
        <p:spPr>
          <a:xfrm>
            <a:off x="899201" y="1916832"/>
            <a:ext cx="3600400" cy="4514846"/>
          </a:xfrm>
        </p:spPr>
        <p:txBody>
          <a:bodyPr>
            <a:normAutofit/>
          </a:bodyPr>
          <a:lstStyle/>
          <a:p>
            <a:pPr rtl="0" eaLnBrk="1" latinLnBrk="0" hangingPunct="1"/>
            <a:r>
              <a:rPr lang="en-GB" dirty="0"/>
              <a:t>Removal of bottlenecks road, sea and rail</a:t>
            </a:r>
          </a:p>
          <a:p>
            <a:pPr rtl="0" eaLnBrk="1" latinLnBrk="0" hangingPunct="1"/>
            <a:r>
              <a:rPr lang="en-GB" dirty="0"/>
              <a:t>Harmonizing:</a:t>
            </a:r>
          </a:p>
          <a:p>
            <a:pPr lvl="1"/>
            <a:r>
              <a:rPr lang="en-GB" dirty="0"/>
              <a:t>vehicle sizes</a:t>
            </a:r>
          </a:p>
          <a:p>
            <a:pPr lvl="1"/>
            <a:r>
              <a:rPr lang="en-GB" dirty="0"/>
              <a:t>road standards </a:t>
            </a:r>
          </a:p>
          <a:p>
            <a:pPr lvl="2"/>
            <a:r>
              <a:rPr lang="en-GB" dirty="0"/>
              <a:t>Asphalted road width of min. 8 metres</a:t>
            </a:r>
          </a:p>
          <a:p>
            <a:pPr rtl="0" eaLnBrk="1" latinLnBrk="0" hangingPunct="1"/>
            <a:r>
              <a:rPr lang="en-GB" dirty="0"/>
              <a:t>Development of key ports</a:t>
            </a:r>
          </a:p>
          <a:p>
            <a:r>
              <a:rPr lang="nb-NO" dirty="0" err="1"/>
              <a:t>Safety</a:t>
            </a:r>
            <a:r>
              <a:rPr lang="nb-NO" dirty="0"/>
              <a:t> at Sea</a:t>
            </a:r>
          </a:p>
          <a:p>
            <a:r>
              <a:rPr lang="en-US" dirty="0"/>
              <a:t>Rail gauge difference</a:t>
            </a:r>
            <a:endParaRPr lang="nb-NO" dirty="0"/>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t="-119" r="25998" b="119"/>
          <a:stretch/>
        </p:blipFill>
        <p:spPr>
          <a:xfrm>
            <a:off x="4499992" y="1916832"/>
            <a:ext cx="4644008" cy="3528392"/>
          </a:xfrm>
          <a:prstGeom prst="rect">
            <a:avLst/>
          </a:prstGeom>
          <a:ln>
            <a:noFill/>
          </a:ln>
          <a:effectLst>
            <a:softEdge rad="112500"/>
          </a:effectLst>
        </p:spPr>
      </p:pic>
    </p:spTree>
    <p:extLst>
      <p:ext uri="{BB962C8B-B14F-4D97-AF65-F5344CB8AC3E}">
        <p14:creationId xmlns:p14="http://schemas.microsoft.com/office/powerpoint/2010/main" val="3382500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p:txBody>
          <a:bodyPr/>
          <a:lstStyle/>
          <a:p>
            <a:r>
              <a:rPr lang="nb-NO" dirty="0" err="1" smtClean="0"/>
              <a:t>Proposals</a:t>
            </a:r>
            <a:r>
              <a:rPr lang="nb-NO" dirty="0" smtClean="0"/>
              <a:t> </a:t>
            </a:r>
            <a:endParaRPr lang="nb-NO" dirty="0"/>
          </a:p>
        </p:txBody>
      </p:sp>
      <p:sp>
        <p:nvSpPr>
          <p:cNvPr id="13" name="TekstSylinder 12"/>
          <p:cNvSpPr txBox="1"/>
          <p:nvPr/>
        </p:nvSpPr>
        <p:spPr>
          <a:xfrm>
            <a:off x="516960" y="1772816"/>
            <a:ext cx="8280920" cy="2031325"/>
          </a:xfrm>
          <a:prstGeom prst="rect">
            <a:avLst/>
          </a:prstGeom>
          <a:noFill/>
          <a:ln w="38100">
            <a:noFill/>
          </a:ln>
        </p:spPr>
        <p:txBody>
          <a:bodyPr wrap="square" rtlCol="0">
            <a:spAutoFit/>
          </a:bodyPr>
          <a:lstStyle/>
          <a:p>
            <a:pPr marL="723939" marR="110450" lvl="1" indent="-457200">
              <a:buClr>
                <a:srgbClr val="ED9300"/>
              </a:buClr>
              <a:buChar char="•"/>
            </a:pPr>
            <a:r>
              <a:rPr lang="nb-NO" dirty="0" err="1" smtClean="0"/>
              <a:t>Common</a:t>
            </a:r>
            <a:r>
              <a:rPr lang="nb-NO" dirty="0" smtClean="0"/>
              <a:t> </a:t>
            </a:r>
            <a:r>
              <a:rPr lang="nb-NO" dirty="0" err="1" smtClean="0"/>
              <a:t>strategies</a:t>
            </a:r>
            <a:r>
              <a:rPr lang="nb-NO" dirty="0" smtClean="0"/>
              <a:t> for </a:t>
            </a:r>
            <a:r>
              <a:rPr lang="nb-NO" dirty="0" err="1" smtClean="0"/>
              <a:t>developing</a:t>
            </a:r>
            <a:r>
              <a:rPr lang="nb-NO" dirty="0" smtClean="0"/>
              <a:t> cross-border </a:t>
            </a:r>
            <a:r>
              <a:rPr lang="nb-NO" dirty="0" err="1" smtClean="0"/>
              <a:t>corridors</a:t>
            </a:r>
            <a:endParaRPr lang="nb-NO" dirty="0" smtClean="0"/>
          </a:p>
          <a:p>
            <a:pPr marL="723939" lvl="1" indent="-457200">
              <a:buClr>
                <a:srgbClr val="ED9300"/>
              </a:buClr>
              <a:buChar char="•"/>
            </a:pPr>
            <a:r>
              <a:rPr lang="nb-NO" dirty="0" err="1" smtClean="0"/>
              <a:t>Common</a:t>
            </a:r>
            <a:r>
              <a:rPr lang="nb-NO" dirty="0" smtClean="0"/>
              <a:t> </a:t>
            </a:r>
            <a:r>
              <a:rPr lang="nb-NO" dirty="0" err="1" smtClean="0"/>
              <a:t>rules</a:t>
            </a:r>
            <a:r>
              <a:rPr lang="nb-NO" dirty="0" smtClean="0"/>
              <a:t>, </a:t>
            </a:r>
            <a:r>
              <a:rPr lang="nb-NO" dirty="0" err="1" smtClean="0"/>
              <a:t>harmonization</a:t>
            </a:r>
            <a:r>
              <a:rPr lang="nb-NO" dirty="0" smtClean="0"/>
              <a:t> </a:t>
            </a:r>
            <a:r>
              <a:rPr lang="nb-NO" dirty="0" err="1" smtClean="0"/>
              <a:t>of</a:t>
            </a:r>
            <a:r>
              <a:rPr lang="nb-NO" dirty="0" smtClean="0"/>
              <a:t> standards</a:t>
            </a:r>
          </a:p>
          <a:p>
            <a:pPr marL="723939" lvl="1" indent="-457200">
              <a:buClr>
                <a:srgbClr val="ED9300"/>
              </a:buClr>
              <a:buChar char="•"/>
            </a:pPr>
            <a:r>
              <a:rPr lang="nb-NO" dirty="0" smtClean="0"/>
              <a:t>Technical aids </a:t>
            </a:r>
            <a:r>
              <a:rPr lang="nb-NO" dirty="0" err="1" smtClean="0"/>
              <a:t>facilitating</a:t>
            </a:r>
            <a:r>
              <a:rPr lang="nb-NO" dirty="0" smtClean="0"/>
              <a:t> </a:t>
            </a:r>
            <a:r>
              <a:rPr lang="nb-NO" dirty="0" err="1" smtClean="0"/>
              <a:t>traffic</a:t>
            </a:r>
            <a:endParaRPr lang="nb-NO" dirty="0" smtClean="0"/>
          </a:p>
          <a:p>
            <a:pPr marL="723939" lvl="1" indent="-457200">
              <a:buClr>
                <a:srgbClr val="ED9300"/>
              </a:buClr>
              <a:buChar char="•"/>
            </a:pPr>
            <a:r>
              <a:rPr lang="nb-NO" dirty="0" smtClean="0"/>
              <a:t>Joint planning</a:t>
            </a:r>
          </a:p>
          <a:p>
            <a:pPr marL="723939" lvl="1" indent="-457200">
              <a:buClr>
                <a:srgbClr val="ED9300"/>
              </a:buClr>
              <a:buChar char="•"/>
            </a:pPr>
            <a:r>
              <a:rPr lang="nb-NO" dirty="0" err="1" smtClean="0"/>
              <a:t>Improved</a:t>
            </a:r>
            <a:r>
              <a:rPr lang="nb-NO" dirty="0" smtClean="0"/>
              <a:t> </a:t>
            </a:r>
            <a:r>
              <a:rPr lang="nb-NO" dirty="0" err="1" smtClean="0"/>
              <a:t>infrastructure</a:t>
            </a:r>
            <a:endParaRPr lang="nb-NO" dirty="0" smtClean="0"/>
          </a:p>
          <a:p>
            <a:pPr marL="723939" lvl="1" indent="-457200">
              <a:buClr>
                <a:srgbClr val="ED9300"/>
              </a:buClr>
              <a:buChar char="•"/>
            </a:pPr>
            <a:r>
              <a:rPr lang="nb-NO" dirty="0" err="1" smtClean="0"/>
              <a:t>Removal</a:t>
            </a:r>
            <a:r>
              <a:rPr lang="nb-NO" dirty="0" smtClean="0"/>
              <a:t> </a:t>
            </a:r>
            <a:r>
              <a:rPr lang="nb-NO" dirty="0" err="1" smtClean="0"/>
              <a:t>of</a:t>
            </a:r>
            <a:r>
              <a:rPr lang="nb-NO" dirty="0" smtClean="0"/>
              <a:t> </a:t>
            </a:r>
            <a:r>
              <a:rPr lang="nb-NO" dirty="0" err="1" smtClean="0"/>
              <a:t>bottlenecks</a:t>
            </a:r>
            <a:endParaRPr lang="nb-NO" dirty="0" smtClean="0"/>
          </a:p>
          <a:p>
            <a:pPr marL="723939" lvl="1" indent="-457200">
              <a:buClr>
                <a:srgbClr val="ED9300"/>
              </a:buClr>
              <a:buChar char="•"/>
            </a:pPr>
            <a:endParaRPr lang="nb-NO" dirty="0"/>
          </a:p>
        </p:txBody>
      </p:sp>
      <p:pic>
        <p:nvPicPr>
          <p:cNvPr id="6" name="Picture 2"/>
          <p:cNvPicPr>
            <a:picLocks noGrp="1" noChangeAspect="1" noChangeArrowheads="1"/>
          </p:cNvPicPr>
          <p:nvPr>
            <p:ph type="pic" sz="quarter" idx="19"/>
          </p:nvPr>
        </p:nvPicPr>
        <p:blipFill rotWithShape="1">
          <a:blip r:embed="rId2">
            <a:extLst>
              <a:ext uri="{28A0092B-C50C-407E-A947-70E740481C1C}">
                <a14:useLocalDpi xmlns:a14="http://schemas.microsoft.com/office/drawing/2010/main" val="0"/>
              </a:ext>
            </a:extLst>
          </a:blip>
          <a:srcRect l="1040" t="33924" r="1040" b="21163"/>
          <a:stretch/>
        </p:blipFill>
        <p:spPr bwMode="auto">
          <a:xfrm>
            <a:off x="270905" y="4005065"/>
            <a:ext cx="8539869"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13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pPr marL="457200" indent="-457200">
              <a:buFont typeface="Arial" panose="020B0604020202020204" pitchFamily="34" charset="0"/>
              <a:buChar char="•"/>
            </a:pPr>
            <a:r>
              <a:rPr lang="nb-NO" dirty="0" smtClean="0"/>
              <a:t>The </a:t>
            </a:r>
            <a:r>
              <a:rPr lang="nb-NO" dirty="0" err="1" smtClean="0"/>
              <a:t>content</a:t>
            </a:r>
            <a:r>
              <a:rPr lang="nb-NO" dirty="0" smtClean="0"/>
              <a:t> </a:t>
            </a:r>
            <a:r>
              <a:rPr lang="nb-NO" dirty="0" err="1" smtClean="0"/>
              <a:t>of</a:t>
            </a:r>
            <a:r>
              <a:rPr lang="nb-NO" dirty="0" smtClean="0"/>
              <a:t> </a:t>
            </a:r>
            <a:r>
              <a:rPr lang="nb-NO" dirty="0" err="1" smtClean="0"/>
              <a:t>this</a:t>
            </a:r>
            <a:r>
              <a:rPr lang="nb-NO" dirty="0" smtClean="0"/>
              <a:t> </a:t>
            </a:r>
            <a:r>
              <a:rPr lang="nb-NO" dirty="0" err="1" smtClean="0"/>
              <a:t>presentation</a:t>
            </a:r>
            <a:endParaRPr lang="nb-NO" dirty="0"/>
          </a:p>
        </p:txBody>
      </p:sp>
      <p:sp>
        <p:nvSpPr>
          <p:cNvPr id="6" name="Plassholder for innhold 5"/>
          <p:cNvSpPr>
            <a:spLocks noGrp="1"/>
          </p:cNvSpPr>
          <p:nvPr>
            <p:ph idx="1"/>
          </p:nvPr>
        </p:nvSpPr>
        <p:spPr/>
        <p:txBody>
          <a:bodyPr/>
          <a:lstStyle/>
          <a:p>
            <a:r>
              <a:rPr lang="nb-NO" sz="2000" dirty="0" smtClean="0"/>
              <a:t>Joint Barents Transport Plan</a:t>
            </a:r>
          </a:p>
          <a:p>
            <a:r>
              <a:rPr lang="nb-NO" sz="2000" dirty="0" smtClean="0"/>
              <a:t>International cross- border Cooperation</a:t>
            </a:r>
          </a:p>
          <a:p>
            <a:r>
              <a:rPr lang="nb-NO" sz="2000" dirty="0" smtClean="0"/>
              <a:t>High North policy in Norway</a:t>
            </a:r>
          </a:p>
          <a:p>
            <a:r>
              <a:rPr lang="nb-NO" sz="2000" dirty="0" smtClean="0"/>
              <a:t>BEATA </a:t>
            </a:r>
            <a:r>
              <a:rPr lang="nb-NO" sz="2000" dirty="0" err="1" smtClean="0"/>
              <a:t>follow</a:t>
            </a:r>
            <a:r>
              <a:rPr lang="nb-NO" sz="2000" dirty="0" smtClean="0"/>
              <a:t>-up </a:t>
            </a:r>
            <a:r>
              <a:rPr lang="nb-NO" sz="2000" dirty="0" err="1" smtClean="0"/>
              <a:t>work</a:t>
            </a:r>
            <a:endParaRPr lang="nb-NO" sz="2000" dirty="0" smtClean="0"/>
          </a:p>
          <a:p>
            <a:endParaRPr lang="nb-NO" dirty="0" smtClean="0"/>
          </a:p>
          <a:p>
            <a:pPr marL="0" indent="0">
              <a:buNone/>
            </a:pPr>
            <a:endParaRPr lang="nb-NO" dirty="0" smtClean="0"/>
          </a:p>
          <a:p>
            <a:pPr marL="0" indent="0">
              <a:buNone/>
            </a:pPr>
            <a:endParaRPr lang="nb-NO" dirty="0"/>
          </a:p>
        </p:txBody>
      </p:sp>
      <p:sp>
        <p:nvSpPr>
          <p:cNvPr id="7" name="Plassholder for tekst 6"/>
          <p:cNvSpPr>
            <a:spLocks noGrp="1"/>
          </p:cNvSpPr>
          <p:nvPr>
            <p:ph type="body" sz="quarter" idx="13"/>
          </p:nvPr>
        </p:nvSpPr>
        <p:spPr/>
        <p:txBody>
          <a:bodyPr/>
          <a:lstStyle/>
          <a:p>
            <a:endParaRPr lang="nb-NO" dirty="0"/>
          </a:p>
        </p:txBody>
      </p:sp>
      <p:sp>
        <p:nvSpPr>
          <p:cNvPr id="5" name="Plassholder for dato 4"/>
          <p:cNvSpPr>
            <a:spLocks noGrp="1"/>
          </p:cNvSpPr>
          <p:nvPr>
            <p:ph type="dt" sz="half" idx="2"/>
          </p:nvPr>
        </p:nvSpPr>
        <p:spPr/>
        <p:txBody>
          <a:bodyPr/>
          <a:lstStyle/>
          <a:p>
            <a:fld id="{44F90966-7596-4402-AE20-F46E6732D616}" type="datetime1">
              <a:rPr lang="nb-NO" smtClean="0"/>
              <a:t>17.11.2014</a:t>
            </a:fld>
            <a:endParaRPr lang="nb-NO"/>
          </a:p>
        </p:txBody>
      </p:sp>
    </p:spTree>
    <p:extLst>
      <p:ext uri="{BB962C8B-B14F-4D97-AF65-F5344CB8AC3E}">
        <p14:creationId xmlns:p14="http://schemas.microsoft.com/office/powerpoint/2010/main" val="4178552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nb-NO" sz="2800" err="1" smtClean="0">
                <a:latin typeface="Arial" pitchFamily="34" charset="0"/>
                <a:cs typeface="Arial" pitchFamily="34" charset="0"/>
              </a:rPr>
              <a:t>Proposed</a:t>
            </a:r>
            <a:r>
              <a:rPr lang="nb-NO" sz="2800" smtClean="0">
                <a:latin typeface="Arial" pitchFamily="34" charset="0"/>
                <a:cs typeface="Arial" pitchFamily="34" charset="0"/>
              </a:rPr>
              <a:t> measures rail</a:t>
            </a:r>
            <a:endParaRPr lang="nb-NO" sz="2800" dirty="0">
              <a:latin typeface="Arial" pitchFamily="34" charset="0"/>
              <a:cs typeface="Arial" pitchFamily="34" charset="0"/>
            </a:endParaRPr>
          </a:p>
        </p:txBody>
      </p:sp>
      <p:sp>
        <p:nvSpPr>
          <p:cNvPr id="7" name="Content Placeholder 6"/>
          <p:cNvSpPr>
            <a:spLocks noGrp="1"/>
          </p:cNvSpPr>
          <p:nvPr>
            <p:ph idx="1"/>
          </p:nvPr>
        </p:nvSpPr>
        <p:spPr>
          <a:xfrm>
            <a:off x="539552" y="2132856"/>
            <a:ext cx="6275040" cy="4525963"/>
          </a:xfrm>
        </p:spPr>
        <p:txBody>
          <a:bodyPr>
            <a:normAutofit/>
          </a:bodyPr>
          <a:lstStyle/>
          <a:p>
            <a:r>
              <a:rPr lang="en-GB" dirty="0"/>
              <a:t>New railway line between </a:t>
            </a:r>
            <a:r>
              <a:rPr lang="en-GB" dirty="0" err="1"/>
              <a:t>Nikel</a:t>
            </a:r>
            <a:r>
              <a:rPr lang="en-GB" dirty="0"/>
              <a:t> and </a:t>
            </a:r>
            <a:r>
              <a:rPr lang="en-GB" dirty="0" err="1"/>
              <a:t>Kirkenes</a:t>
            </a:r>
            <a:r>
              <a:rPr lang="en-GB" dirty="0"/>
              <a:t> with Russian gauge – </a:t>
            </a:r>
            <a:r>
              <a:rPr lang="nb-NO" dirty="0" err="1"/>
              <a:t>consider</a:t>
            </a:r>
            <a:r>
              <a:rPr lang="nb-NO" dirty="0"/>
              <a:t> studies</a:t>
            </a:r>
          </a:p>
          <a:p>
            <a:pPr lvl="0"/>
            <a:r>
              <a:rPr lang="en-GB" dirty="0"/>
              <a:t>New railway line between </a:t>
            </a:r>
            <a:r>
              <a:rPr lang="en-GB" dirty="0" err="1"/>
              <a:t>Svappavarra</a:t>
            </a:r>
            <a:r>
              <a:rPr lang="en-GB" dirty="0"/>
              <a:t> (Sweden) to </a:t>
            </a:r>
            <a:r>
              <a:rPr lang="en-GB" dirty="0" err="1"/>
              <a:t>Kolari</a:t>
            </a:r>
            <a:r>
              <a:rPr lang="en-GB" dirty="0"/>
              <a:t> (Finland) -  consider studies</a:t>
            </a:r>
          </a:p>
          <a:p>
            <a:pPr lvl="0"/>
            <a:r>
              <a:rPr lang="en-US" dirty="0"/>
              <a:t>New railway between </a:t>
            </a:r>
            <a:r>
              <a:rPr lang="en-US" dirty="0" err="1"/>
              <a:t>Rovaniemi</a:t>
            </a:r>
            <a:r>
              <a:rPr lang="en-US" dirty="0"/>
              <a:t> and </a:t>
            </a:r>
            <a:r>
              <a:rPr lang="en-US" dirty="0" err="1"/>
              <a:t>Kirkenes</a:t>
            </a:r>
            <a:r>
              <a:rPr lang="en-US" dirty="0"/>
              <a:t> via </a:t>
            </a:r>
            <a:r>
              <a:rPr lang="en-US" dirty="0" err="1"/>
              <a:t>Sodankyla</a:t>
            </a:r>
            <a:r>
              <a:rPr lang="en-US" dirty="0"/>
              <a:t> – further studies</a:t>
            </a:r>
          </a:p>
          <a:p>
            <a:r>
              <a:rPr lang="en-US" dirty="0" err="1"/>
              <a:t>Salla</a:t>
            </a:r>
            <a:r>
              <a:rPr lang="en-US" dirty="0"/>
              <a:t> – </a:t>
            </a:r>
            <a:r>
              <a:rPr lang="en-US" dirty="0" err="1"/>
              <a:t>Alakurtti</a:t>
            </a:r>
            <a:r>
              <a:rPr lang="en-US" dirty="0"/>
              <a:t> considerations on construction of the missing railway connection in corridor Kemi –</a:t>
            </a:r>
            <a:r>
              <a:rPr lang="en-US" dirty="0" err="1"/>
              <a:t>Kandalaksha</a:t>
            </a:r>
            <a:r>
              <a:rPr lang="en-US" dirty="0"/>
              <a:t> – Murmansk</a:t>
            </a:r>
          </a:p>
          <a:p>
            <a:pPr lvl="0"/>
            <a:r>
              <a:rPr lang="en-US" dirty="0"/>
              <a:t>Full double track solution for railway between Norway and </a:t>
            </a:r>
            <a:r>
              <a:rPr lang="en-US" dirty="0" err="1"/>
              <a:t>Sweeden</a:t>
            </a:r>
            <a:r>
              <a:rPr lang="en-US" dirty="0"/>
              <a:t>- continue cooperation </a:t>
            </a:r>
            <a:endParaRPr lang="nb-NO"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688" y="1340768"/>
            <a:ext cx="1925974" cy="4248472"/>
          </a:xfrm>
          <a:prstGeom prst="rect">
            <a:avLst/>
          </a:prstGeom>
        </p:spPr>
      </p:pic>
    </p:spTree>
    <p:extLst>
      <p:ext uri="{BB962C8B-B14F-4D97-AF65-F5344CB8AC3E}">
        <p14:creationId xmlns:p14="http://schemas.microsoft.com/office/powerpoint/2010/main" val="4104441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Follow</a:t>
            </a:r>
            <a:r>
              <a:rPr lang="nb-NO" dirty="0" smtClean="0"/>
              <a:t>-up </a:t>
            </a:r>
            <a:r>
              <a:rPr lang="nb-NO" dirty="0" err="1" smtClean="0"/>
              <a:t>of</a:t>
            </a:r>
            <a:r>
              <a:rPr lang="nb-NO" dirty="0" smtClean="0"/>
              <a:t> </a:t>
            </a:r>
            <a:r>
              <a:rPr lang="nb-NO" dirty="0" err="1" smtClean="0"/>
              <a:t>the</a:t>
            </a:r>
            <a:r>
              <a:rPr lang="nb-NO" dirty="0" smtClean="0"/>
              <a:t> JBTP</a:t>
            </a:r>
            <a:endParaRPr lang="nb-NO" dirty="0"/>
          </a:p>
        </p:txBody>
      </p:sp>
      <p:sp>
        <p:nvSpPr>
          <p:cNvPr id="5" name="Plassholder for innhold 4"/>
          <p:cNvSpPr>
            <a:spLocks noGrp="1"/>
          </p:cNvSpPr>
          <p:nvPr>
            <p:ph idx="1"/>
          </p:nvPr>
        </p:nvSpPr>
        <p:spPr>
          <a:solidFill>
            <a:schemeClr val="accent1"/>
          </a:solidFill>
        </p:spPr>
        <p:txBody>
          <a:bodyPr/>
          <a:lstStyle/>
          <a:p>
            <a:r>
              <a:rPr lang="nb-NO" dirty="0" smtClean="0"/>
              <a:t>Cooperation </a:t>
            </a:r>
            <a:r>
              <a:rPr lang="nb-NO" dirty="0" err="1" smtClean="0"/>
              <a:t>between</a:t>
            </a:r>
            <a:r>
              <a:rPr lang="nb-NO" dirty="0" smtClean="0"/>
              <a:t> transport </a:t>
            </a:r>
            <a:r>
              <a:rPr lang="nb-NO" dirty="0" err="1" smtClean="0"/>
              <a:t>authorities</a:t>
            </a:r>
            <a:r>
              <a:rPr lang="nb-NO" dirty="0" smtClean="0"/>
              <a:t> </a:t>
            </a:r>
            <a:r>
              <a:rPr lang="nb-NO" dirty="0" err="1" smtClean="0"/>
              <a:t>e.g</a:t>
            </a:r>
            <a:r>
              <a:rPr lang="nb-NO" dirty="0" smtClean="0"/>
              <a:t> </a:t>
            </a:r>
            <a:r>
              <a:rPr lang="nb-NO" dirty="0" err="1" smtClean="0"/>
              <a:t>on</a:t>
            </a:r>
            <a:r>
              <a:rPr lang="nb-NO" dirty="0" smtClean="0"/>
              <a:t> </a:t>
            </a:r>
            <a:r>
              <a:rPr lang="nb-NO" dirty="0" err="1" smtClean="0"/>
              <a:t>spesific</a:t>
            </a:r>
            <a:r>
              <a:rPr lang="nb-NO" dirty="0" smtClean="0"/>
              <a:t> </a:t>
            </a:r>
            <a:r>
              <a:rPr lang="nb-NO" dirty="0" err="1" smtClean="0"/>
              <a:t>corridors</a:t>
            </a:r>
            <a:endParaRPr lang="nb-NO" dirty="0" smtClean="0"/>
          </a:p>
          <a:p>
            <a:pPr marL="0" indent="0">
              <a:buNone/>
            </a:pPr>
            <a:endParaRPr lang="nb-NO" dirty="0" smtClean="0"/>
          </a:p>
          <a:p>
            <a:r>
              <a:rPr lang="nb-NO" dirty="0" smtClean="0"/>
              <a:t>BEATA and Finnish </a:t>
            </a:r>
            <a:r>
              <a:rPr lang="nb-NO" dirty="0" err="1" smtClean="0"/>
              <a:t>Chairmanship</a:t>
            </a:r>
            <a:endParaRPr lang="nb-NO" dirty="0" smtClean="0"/>
          </a:p>
          <a:p>
            <a:pPr lvl="1"/>
            <a:r>
              <a:rPr lang="nb-NO" dirty="0" smtClean="0"/>
              <a:t>New </a:t>
            </a:r>
            <a:r>
              <a:rPr lang="nb-NO" dirty="0" err="1" smtClean="0"/>
              <a:t>working</a:t>
            </a:r>
            <a:r>
              <a:rPr lang="nb-NO" dirty="0" smtClean="0"/>
              <a:t> </a:t>
            </a:r>
            <a:r>
              <a:rPr lang="nb-NO" dirty="0" err="1" smtClean="0"/>
              <a:t>group</a:t>
            </a:r>
            <a:r>
              <a:rPr lang="nb-NO" dirty="0" smtClean="0"/>
              <a:t> </a:t>
            </a:r>
            <a:r>
              <a:rPr lang="nb-NO" dirty="0" err="1" smtClean="0"/>
              <a:t>on</a:t>
            </a:r>
            <a:r>
              <a:rPr lang="nb-NO" dirty="0" smtClean="0"/>
              <a:t> </a:t>
            </a:r>
            <a:r>
              <a:rPr lang="nb-NO" dirty="0" err="1" smtClean="0"/>
              <a:t>corridors</a:t>
            </a:r>
            <a:r>
              <a:rPr lang="nb-NO" dirty="0" smtClean="0"/>
              <a:t> ( Autumn 2015)</a:t>
            </a:r>
          </a:p>
          <a:p>
            <a:pPr marL="0" indent="0">
              <a:buNone/>
            </a:pPr>
            <a:endParaRPr lang="nb-NO" dirty="0"/>
          </a:p>
          <a:p>
            <a:pPr marL="0" indent="0">
              <a:buNone/>
            </a:pPr>
            <a:endParaRPr lang="nb-NO" dirty="0" smtClean="0"/>
          </a:p>
          <a:p>
            <a:pPr marL="0" indent="0">
              <a:buNone/>
            </a:pPr>
            <a:endParaRPr lang="nb-NO" dirty="0"/>
          </a:p>
          <a:p>
            <a:pPr marL="0" indent="0">
              <a:buNone/>
            </a:pPr>
            <a:endParaRPr lang="nb-NO" dirty="0"/>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120" y="4005064"/>
            <a:ext cx="4175760" cy="2170176"/>
          </a:xfrm>
          <a:prstGeom prst="rect">
            <a:avLst/>
          </a:prstGeom>
        </p:spPr>
      </p:pic>
    </p:spTree>
    <p:extLst>
      <p:ext uri="{BB962C8B-B14F-4D97-AF65-F5344CB8AC3E}">
        <p14:creationId xmlns:p14="http://schemas.microsoft.com/office/powerpoint/2010/main" val="3102744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CA" dirty="0" smtClean="0"/>
              <a:t>Ongoing and future</a:t>
            </a:r>
            <a:r>
              <a:rPr lang="nb-NO" dirty="0" smtClean="0"/>
              <a:t> </a:t>
            </a:r>
            <a:r>
              <a:rPr lang="en-CA" dirty="0" smtClean="0"/>
              <a:t>common</a:t>
            </a:r>
            <a:r>
              <a:rPr lang="nb-NO" dirty="0" smtClean="0"/>
              <a:t> </a:t>
            </a:r>
            <a:r>
              <a:rPr lang="en-CA" dirty="0" smtClean="0"/>
              <a:t>projects</a:t>
            </a:r>
            <a:endParaRPr lang="en-CA" dirty="0"/>
          </a:p>
        </p:txBody>
      </p:sp>
      <p:sp>
        <p:nvSpPr>
          <p:cNvPr id="3" name="Plassholder for innhold 2"/>
          <p:cNvSpPr>
            <a:spLocks noGrp="1"/>
          </p:cNvSpPr>
          <p:nvPr>
            <p:ph idx="1"/>
          </p:nvPr>
        </p:nvSpPr>
        <p:spPr>
          <a:xfrm>
            <a:off x="1259632" y="1628800"/>
            <a:ext cx="7000745" cy="4293806"/>
          </a:xfrm>
        </p:spPr>
        <p:txBody>
          <a:bodyPr/>
          <a:lstStyle/>
          <a:p>
            <a:r>
              <a:rPr lang="nb-NO" dirty="0" smtClean="0"/>
              <a:t>NDPTL – 2 </a:t>
            </a:r>
            <a:r>
              <a:rPr lang="en-CA" dirty="0" smtClean="0"/>
              <a:t>applications</a:t>
            </a:r>
            <a:r>
              <a:rPr lang="nb-NO" dirty="0" smtClean="0"/>
              <a:t> </a:t>
            </a:r>
          </a:p>
          <a:p>
            <a:pPr marL="0" indent="0">
              <a:buNone/>
            </a:pPr>
            <a:endParaRPr lang="nb-NO" dirty="0" smtClean="0"/>
          </a:p>
          <a:p>
            <a:r>
              <a:rPr lang="nb-NO" dirty="0" smtClean="0"/>
              <a:t>ENI- LIP </a:t>
            </a:r>
            <a:r>
              <a:rPr lang="nb-NO" dirty="0" err="1" smtClean="0"/>
              <a:t>Programme</a:t>
            </a:r>
            <a:r>
              <a:rPr lang="nb-NO" dirty="0" smtClean="0"/>
              <a:t> (</a:t>
            </a:r>
            <a:r>
              <a:rPr lang="nb-NO" dirty="0" err="1" smtClean="0"/>
              <a:t>preparations</a:t>
            </a:r>
            <a:r>
              <a:rPr lang="nb-NO" dirty="0" smtClean="0"/>
              <a:t> for </a:t>
            </a:r>
            <a:r>
              <a:rPr lang="nb-NO" dirty="0" err="1" smtClean="0"/>
              <a:t>project</a:t>
            </a:r>
            <a:r>
              <a:rPr lang="nb-NO" dirty="0" smtClean="0"/>
              <a:t> to be </a:t>
            </a:r>
            <a:r>
              <a:rPr lang="nb-NO" dirty="0" err="1" smtClean="0"/>
              <a:t>proposed</a:t>
            </a:r>
            <a:r>
              <a:rPr lang="nb-NO" dirty="0" smtClean="0"/>
              <a:t>)</a:t>
            </a:r>
          </a:p>
          <a:p>
            <a:pPr marL="0" indent="0">
              <a:buNone/>
            </a:pPr>
            <a:endParaRPr lang="nb-NO" dirty="0" smtClean="0"/>
          </a:p>
          <a:p>
            <a:r>
              <a:rPr lang="nb-NO" dirty="0" err="1" smtClean="0"/>
              <a:t>Kolarctic</a:t>
            </a:r>
            <a:r>
              <a:rPr lang="nb-NO" dirty="0" smtClean="0"/>
              <a:t> </a:t>
            </a:r>
            <a:r>
              <a:rPr lang="nb-NO" dirty="0" err="1" smtClean="0"/>
              <a:t>project</a:t>
            </a:r>
            <a:r>
              <a:rPr lang="nb-NO" dirty="0" smtClean="0"/>
              <a:t>  (</a:t>
            </a:r>
            <a:r>
              <a:rPr lang="nb-NO" dirty="0" err="1" smtClean="0"/>
              <a:t>traffic</a:t>
            </a:r>
            <a:r>
              <a:rPr lang="nb-NO" dirty="0" smtClean="0"/>
              <a:t> </a:t>
            </a:r>
            <a:r>
              <a:rPr lang="nb-NO" dirty="0" err="1" smtClean="0"/>
              <a:t>safety</a:t>
            </a:r>
            <a:r>
              <a:rPr lang="nb-NO" dirty="0" smtClean="0"/>
              <a:t> </a:t>
            </a:r>
            <a:r>
              <a:rPr lang="nb-NO" dirty="0" err="1" smtClean="0"/>
              <a:t>project</a:t>
            </a:r>
            <a:r>
              <a:rPr lang="nb-NO" dirty="0" smtClean="0"/>
              <a:t>)</a:t>
            </a:r>
          </a:p>
          <a:p>
            <a:endParaRPr lang="nb-NO" dirty="0"/>
          </a:p>
        </p:txBody>
      </p:sp>
      <p:sp>
        <p:nvSpPr>
          <p:cNvPr id="5" name="Plassholder for dato 4"/>
          <p:cNvSpPr>
            <a:spLocks noGrp="1"/>
          </p:cNvSpPr>
          <p:nvPr>
            <p:ph type="dt" sz="half" idx="2"/>
          </p:nvPr>
        </p:nvSpPr>
        <p:spPr/>
        <p:txBody>
          <a:bodyPr/>
          <a:lstStyle/>
          <a:p>
            <a:fld id="{91C1BDA6-6FC7-4031-B0EE-715EEFBF688C}" type="datetime1">
              <a:rPr lang="nb-NO" smtClean="0"/>
              <a:t>17.11.2014</a:t>
            </a:fld>
            <a:endParaRPr lang="nb-NO"/>
          </a:p>
        </p:txBody>
      </p:sp>
    </p:spTree>
    <p:extLst>
      <p:ext uri="{BB962C8B-B14F-4D97-AF65-F5344CB8AC3E}">
        <p14:creationId xmlns:p14="http://schemas.microsoft.com/office/powerpoint/2010/main" val="1781858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59633" y="836712"/>
            <a:ext cx="6984776" cy="864095"/>
          </a:xfrm>
        </p:spPr>
        <p:txBody>
          <a:bodyPr>
            <a:normAutofit/>
          </a:bodyPr>
          <a:lstStyle/>
          <a:p>
            <a:r>
              <a:rPr lang="nb-NO" dirty="0" err="1" smtClean="0"/>
              <a:t>Need</a:t>
            </a:r>
            <a:r>
              <a:rPr lang="nb-NO" dirty="0" smtClean="0"/>
              <a:t> for </a:t>
            </a:r>
            <a:r>
              <a:rPr lang="nb-NO" dirty="0" err="1" smtClean="0"/>
              <a:t>developing</a:t>
            </a:r>
            <a:r>
              <a:rPr lang="nb-NO" dirty="0" smtClean="0"/>
              <a:t> </a:t>
            </a:r>
            <a:r>
              <a:rPr lang="nb-NO" dirty="0" err="1" smtClean="0"/>
              <a:t>common</a:t>
            </a:r>
            <a:r>
              <a:rPr lang="nb-NO" dirty="0" smtClean="0"/>
              <a:t> cross-border </a:t>
            </a:r>
            <a:r>
              <a:rPr lang="nb-NO" dirty="0" err="1" smtClean="0"/>
              <a:t>stategy</a:t>
            </a:r>
            <a:endParaRPr lang="nb-NO" dirty="0"/>
          </a:p>
        </p:txBody>
      </p:sp>
      <p:pic>
        <p:nvPicPr>
          <p:cNvPr id="6" name="Plassholder for innhold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64" t="8409" r="1706" b="17063"/>
          <a:stretch/>
        </p:blipFill>
        <p:spPr>
          <a:xfrm>
            <a:off x="539552" y="1628800"/>
            <a:ext cx="7955785" cy="4392488"/>
          </a:xfrm>
        </p:spPr>
      </p:pic>
      <p:sp>
        <p:nvSpPr>
          <p:cNvPr id="5" name="Plassholder for dato 4"/>
          <p:cNvSpPr>
            <a:spLocks noGrp="1"/>
          </p:cNvSpPr>
          <p:nvPr>
            <p:ph type="dt" sz="half" idx="2"/>
          </p:nvPr>
        </p:nvSpPr>
        <p:spPr/>
        <p:txBody>
          <a:bodyPr/>
          <a:lstStyle/>
          <a:p>
            <a:fld id="{91C1BDA6-6FC7-4031-B0EE-715EEFBF688C}" type="datetime1">
              <a:rPr lang="nb-NO" smtClean="0"/>
              <a:t>17.11.2014</a:t>
            </a:fld>
            <a:endParaRPr lang="nb-NO"/>
          </a:p>
        </p:txBody>
      </p:sp>
      <p:sp>
        <p:nvSpPr>
          <p:cNvPr id="11" name="TekstSylinder 10"/>
          <p:cNvSpPr txBox="1"/>
          <p:nvPr/>
        </p:nvSpPr>
        <p:spPr>
          <a:xfrm>
            <a:off x="251520" y="1798475"/>
            <a:ext cx="3168352" cy="3046988"/>
          </a:xfrm>
          <a:prstGeom prst="rect">
            <a:avLst/>
          </a:prstGeom>
          <a:noFill/>
        </p:spPr>
        <p:txBody>
          <a:bodyPr wrap="square" rtlCol="0">
            <a:spAutoFit/>
          </a:bodyPr>
          <a:lstStyle/>
          <a:p>
            <a:pPr marL="285750" indent="-285750">
              <a:buFont typeface="Arial" panose="020B0604020202020204" pitchFamily="34" charset="0"/>
              <a:buChar char="•"/>
            </a:pPr>
            <a:r>
              <a:rPr lang="nb-NO" sz="1600" dirty="0"/>
              <a:t>E12 - </a:t>
            </a:r>
            <a:r>
              <a:rPr lang="nb-NO" sz="1600" dirty="0" err="1"/>
              <a:t>stratgic</a:t>
            </a:r>
            <a:r>
              <a:rPr lang="nb-NO" sz="1600" dirty="0"/>
              <a:t> </a:t>
            </a:r>
            <a:r>
              <a:rPr lang="nb-NO" sz="1600" dirty="0" err="1"/>
              <a:t>study</a:t>
            </a:r>
            <a:r>
              <a:rPr lang="nb-NO" sz="1600" dirty="0"/>
              <a:t> </a:t>
            </a:r>
            <a:r>
              <a:rPr lang="nb-NO" sz="1600" dirty="0" err="1"/>
              <a:t>of</a:t>
            </a:r>
            <a:r>
              <a:rPr lang="nb-NO" sz="1600" dirty="0"/>
              <a:t> </a:t>
            </a:r>
            <a:r>
              <a:rPr lang="nb-NO" sz="1600" dirty="0" err="1" smtClean="0"/>
              <a:t>measures</a:t>
            </a:r>
            <a:endParaRPr lang="nb-NO" sz="1600" dirty="0" smtClean="0"/>
          </a:p>
          <a:p>
            <a:pPr marL="285750" indent="-285750">
              <a:buFont typeface="Arial" panose="020B0604020202020204" pitchFamily="34" charset="0"/>
              <a:buChar char="•"/>
            </a:pPr>
            <a:r>
              <a:rPr lang="en-GB" sz="1600" dirty="0" err="1" smtClean="0"/>
              <a:t>Ofotbanen</a:t>
            </a:r>
            <a:r>
              <a:rPr lang="en-GB" sz="1600" dirty="0" smtClean="0"/>
              <a:t>/</a:t>
            </a:r>
            <a:r>
              <a:rPr lang="en-GB" sz="1600" dirty="0" err="1" smtClean="0"/>
              <a:t>Malmbanen</a:t>
            </a:r>
            <a:endParaRPr lang="en-GB" sz="1600" dirty="0" smtClean="0"/>
          </a:p>
          <a:p>
            <a:pPr marL="285750" indent="-285750">
              <a:buFont typeface="Arial" panose="020B0604020202020204" pitchFamily="34" charset="0"/>
              <a:buChar char="•"/>
            </a:pPr>
            <a:r>
              <a:rPr lang="en-GB" sz="1600" dirty="0"/>
              <a:t> E8 </a:t>
            </a:r>
            <a:r>
              <a:rPr lang="en-GB" sz="1600" dirty="0" err="1"/>
              <a:t>Muonio</a:t>
            </a:r>
            <a:r>
              <a:rPr lang="en-GB" sz="1600" dirty="0"/>
              <a:t> – </a:t>
            </a:r>
            <a:r>
              <a:rPr lang="en-GB" sz="1600" dirty="0" err="1" smtClean="0"/>
              <a:t>Skibotn</a:t>
            </a:r>
            <a:endParaRPr lang="en-GB" sz="1600" dirty="0" smtClean="0"/>
          </a:p>
          <a:p>
            <a:pPr marL="285750" indent="-285750">
              <a:buFont typeface="Arial" panose="020B0604020202020204" pitchFamily="34" charset="0"/>
              <a:buChar char="•"/>
            </a:pPr>
            <a:r>
              <a:rPr lang="en-GB" sz="1600" dirty="0" smtClean="0"/>
              <a:t>NR </a:t>
            </a:r>
            <a:r>
              <a:rPr lang="en-GB" sz="1600" dirty="0"/>
              <a:t>93 </a:t>
            </a:r>
            <a:r>
              <a:rPr lang="en-GB" sz="1600" dirty="0" err="1"/>
              <a:t>Palojoensuu</a:t>
            </a:r>
            <a:r>
              <a:rPr lang="en-GB" sz="1600" dirty="0"/>
              <a:t> –</a:t>
            </a:r>
            <a:r>
              <a:rPr lang="en-GB" sz="1600" dirty="0" smtClean="0"/>
              <a:t>Alta</a:t>
            </a:r>
          </a:p>
          <a:p>
            <a:pPr marL="285750" indent="-285750">
              <a:buFont typeface="Arial" panose="020B0604020202020204" pitchFamily="34" charset="0"/>
              <a:buChar char="•"/>
            </a:pPr>
            <a:r>
              <a:rPr lang="nb-NO" sz="1600" dirty="0" smtClean="0"/>
              <a:t>NR 971 </a:t>
            </a:r>
            <a:r>
              <a:rPr lang="nb-NO" sz="1600" dirty="0" err="1" smtClean="0"/>
              <a:t>Kamaanen</a:t>
            </a:r>
            <a:r>
              <a:rPr lang="nb-NO" sz="1600" dirty="0" smtClean="0"/>
              <a:t> – Kirkenes</a:t>
            </a:r>
          </a:p>
          <a:p>
            <a:endParaRPr lang="en-GB" sz="1600" dirty="0" smtClean="0"/>
          </a:p>
          <a:p>
            <a:r>
              <a:rPr lang="en-GB" sz="1600" dirty="0"/>
              <a:t/>
            </a:r>
            <a:br>
              <a:rPr lang="en-GB" sz="1600" dirty="0"/>
            </a:br>
            <a:r>
              <a:rPr lang="en-GB" sz="1600" dirty="0"/>
              <a:t/>
            </a:r>
            <a:br>
              <a:rPr lang="en-GB" sz="1600" dirty="0"/>
            </a:br>
            <a:endParaRPr lang="nb-NO" sz="1600" dirty="0" smtClean="0"/>
          </a:p>
          <a:p>
            <a:pPr marL="285750" indent="-285750">
              <a:buFont typeface="Arial" panose="020B0604020202020204" pitchFamily="34" charset="0"/>
              <a:buChar char="•"/>
            </a:pPr>
            <a:endParaRPr lang="nb-NO" sz="1600" dirty="0"/>
          </a:p>
        </p:txBody>
      </p:sp>
    </p:spTree>
    <p:extLst>
      <p:ext uri="{BB962C8B-B14F-4D97-AF65-F5344CB8AC3E}">
        <p14:creationId xmlns:p14="http://schemas.microsoft.com/office/powerpoint/2010/main" val="1331982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Moving</a:t>
            </a:r>
            <a:r>
              <a:rPr lang="nb-NO" dirty="0" smtClean="0"/>
              <a:t> </a:t>
            </a:r>
            <a:r>
              <a:rPr lang="nb-NO" dirty="0" err="1" smtClean="0"/>
              <a:t>foreward</a:t>
            </a:r>
            <a:r>
              <a:rPr lang="nb-NO" dirty="0" smtClean="0"/>
              <a:t> -</a:t>
            </a:r>
            <a:r>
              <a:rPr lang="nb-NO" dirty="0" err="1" smtClean="0"/>
              <a:t>summary</a:t>
            </a:r>
            <a:r>
              <a:rPr lang="nb-NO" dirty="0" smtClean="0"/>
              <a:t> </a:t>
            </a:r>
            <a:endParaRPr lang="nb-NO" dirty="0"/>
          </a:p>
        </p:txBody>
      </p:sp>
      <p:sp>
        <p:nvSpPr>
          <p:cNvPr id="5" name="Plassholder for dato 4"/>
          <p:cNvSpPr>
            <a:spLocks noGrp="1"/>
          </p:cNvSpPr>
          <p:nvPr>
            <p:ph type="dt" sz="half" idx="2"/>
          </p:nvPr>
        </p:nvSpPr>
        <p:spPr/>
        <p:txBody>
          <a:bodyPr/>
          <a:lstStyle/>
          <a:p>
            <a:fld id="{91C1BDA6-6FC7-4031-B0EE-715EEFBF688C}" type="datetime1">
              <a:rPr lang="nb-NO" smtClean="0"/>
              <a:t>17.11.2014</a:t>
            </a:fld>
            <a:endParaRPr lang="nb-NO"/>
          </a:p>
        </p:txBody>
      </p:sp>
      <p:sp>
        <p:nvSpPr>
          <p:cNvPr id="8" name="TekstSylinder 7"/>
          <p:cNvSpPr txBox="1"/>
          <p:nvPr/>
        </p:nvSpPr>
        <p:spPr>
          <a:xfrm>
            <a:off x="1187624" y="1700809"/>
            <a:ext cx="3888432" cy="5078313"/>
          </a:xfrm>
          <a:prstGeom prst="rect">
            <a:avLst/>
          </a:prstGeom>
          <a:noFill/>
        </p:spPr>
        <p:txBody>
          <a:bodyPr wrap="square" rtlCol="0">
            <a:spAutoFit/>
          </a:bodyPr>
          <a:lstStyle/>
          <a:p>
            <a:r>
              <a:rPr lang="nb-NO" dirty="0" err="1" smtClean="0"/>
              <a:t>Common</a:t>
            </a:r>
            <a:r>
              <a:rPr lang="nb-NO" dirty="0" smtClean="0"/>
              <a:t> </a:t>
            </a:r>
            <a:r>
              <a:rPr lang="nb-NO" dirty="0" err="1" smtClean="0"/>
              <a:t>mapping</a:t>
            </a:r>
            <a:r>
              <a:rPr lang="nb-NO" dirty="0" smtClean="0"/>
              <a:t> </a:t>
            </a:r>
            <a:r>
              <a:rPr lang="nb-NO" dirty="0" err="1" smtClean="0"/>
              <a:t>of</a:t>
            </a:r>
            <a:r>
              <a:rPr lang="nb-NO" dirty="0" smtClean="0"/>
              <a:t> </a:t>
            </a:r>
            <a:r>
              <a:rPr lang="nb-NO" dirty="0" err="1" smtClean="0"/>
              <a:t>the</a:t>
            </a:r>
            <a:r>
              <a:rPr lang="nb-NO" dirty="0" smtClean="0"/>
              <a:t> </a:t>
            </a:r>
            <a:r>
              <a:rPr lang="nb-NO" dirty="0" err="1" smtClean="0"/>
              <a:t>corridors</a:t>
            </a:r>
            <a:r>
              <a:rPr lang="nb-NO" dirty="0" smtClean="0"/>
              <a:t> and </a:t>
            </a:r>
            <a:r>
              <a:rPr lang="nb-NO" dirty="0" err="1" smtClean="0"/>
              <a:t>important</a:t>
            </a:r>
            <a:r>
              <a:rPr lang="nb-NO" dirty="0" smtClean="0"/>
              <a:t> transport </a:t>
            </a:r>
            <a:r>
              <a:rPr lang="nb-NO" dirty="0" err="1" smtClean="0"/>
              <a:t>hubs</a:t>
            </a:r>
            <a:r>
              <a:rPr lang="nb-NO" dirty="0" smtClean="0"/>
              <a:t> </a:t>
            </a:r>
          </a:p>
          <a:p>
            <a:endParaRPr lang="nb-NO" dirty="0"/>
          </a:p>
          <a:p>
            <a:r>
              <a:rPr lang="nb-NO" dirty="0" smtClean="0"/>
              <a:t>More </a:t>
            </a:r>
            <a:r>
              <a:rPr lang="nb-NO" dirty="0" err="1" smtClean="0"/>
              <a:t>knowlegde</a:t>
            </a:r>
            <a:r>
              <a:rPr lang="nb-NO" dirty="0" smtClean="0"/>
              <a:t> </a:t>
            </a:r>
            <a:r>
              <a:rPr lang="nb-NO" dirty="0" err="1" smtClean="0"/>
              <a:t>about</a:t>
            </a:r>
            <a:r>
              <a:rPr lang="nb-NO" dirty="0" smtClean="0"/>
              <a:t> </a:t>
            </a:r>
            <a:r>
              <a:rPr lang="nb-NO" dirty="0" err="1" smtClean="0"/>
              <a:t>the</a:t>
            </a:r>
            <a:r>
              <a:rPr lang="nb-NO" dirty="0" smtClean="0"/>
              <a:t> </a:t>
            </a:r>
            <a:r>
              <a:rPr lang="nb-NO" dirty="0" err="1" smtClean="0"/>
              <a:t>strategic</a:t>
            </a:r>
            <a:r>
              <a:rPr lang="nb-NO" dirty="0" smtClean="0"/>
              <a:t> </a:t>
            </a:r>
            <a:r>
              <a:rPr lang="nb-NO" dirty="0" err="1" smtClean="0"/>
              <a:t>importance</a:t>
            </a:r>
            <a:r>
              <a:rPr lang="nb-NO" dirty="0" smtClean="0"/>
              <a:t> </a:t>
            </a:r>
            <a:r>
              <a:rPr lang="nb-NO" dirty="0" err="1" smtClean="0"/>
              <a:t>of</a:t>
            </a:r>
            <a:r>
              <a:rPr lang="nb-NO" dirty="0" smtClean="0"/>
              <a:t> brigding </a:t>
            </a:r>
            <a:r>
              <a:rPr lang="nb-NO" dirty="0" err="1" smtClean="0"/>
              <a:t>the</a:t>
            </a:r>
            <a:r>
              <a:rPr lang="nb-NO" dirty="0" smtClean="0"/>
              <a:t> </a:t>
            </a:r>
            <a:r>
              <a:rPr lang="nb-NO" dirty="0" err="1" smtClean="0"/>
              <a:t>high</a:t>
            </a:r>
            <a:r>
              <a:rPr lang="nb-NO" dirty="0" smtClean="0"/>
              <a:t> </a:t>
            </a:r>
            <a:r>
              <a:rPr lang="nb-NO" dirty="0" err="1" smtClean="0"/>
              <a:t>north</a:t>
            </a:r>
            <a:endParaRPr lang="nb-NO" dirty="0" smtClean="0"/>
          </a:p>
          <a:p>
            <a:endParaRPr lang="nb-NO" dirty="0"/>
          </a:p>
          <a:p>
            <a:r>
              <a:rPr lang="nb-NO" dirty="0" err="1" smtClean="0"/>
              <a:t>Connecting</a:t>
            </a:r>
            <a:r>
              <a:rPr lang="nb-NO" dirty="0" smtClean="0"/>
              <a:t>  </a:t>
            </a:r>
            <a:r>
              <a:rPr lang="nb-NO" dirty="0" err="1" smtClean="0"/>
              <a:t>the</a:t>
            </a:r>
            <a:r>
              <a:rPr lang="nb-NO" dirty="0" smtClean="0"/>
              <a:t> regions </a:t>
            </a:r>
            <a:r>
              <a:rPr lang="nb-NO" dirty="0" err="1" smtClean="0"/>
              <a:t>through</a:t>
            </a:r>
            <a:r>
              <a:rPr lang="nb-NO" dirty="0" smtClean="0"/>
              <a:t> </a:t>
            </a:r>
            <a:r>
              <a:rPr lang="nb-NO" dirty="0" err="1" smtClean="0"/>
              <a:t>developing</a:t>
            </a:r>
            <a:r>
              <a:rPr lang="nb-NO" dirty="0" smtClean="0"/>
              <a:t> an </a:t>
            </a:r>
            <a:r>
              <a:rPr lang="nb-NO" dirty="0" err="1" smtClean="0"/>
              <a:t>integrated</a:t>
            </a:r>
            <a:r>
              <a:rPr lang="nb-NO" dirty="0" smtClean="0"/>
              <a:t> and </a:t>
            </a:r>
            <a:r>
              <a:rPr lang="nb-NO" dirty="0" err="1" smtClean="0"/>
              <a:t>strong</a:t>
            </a:r>
            <a:r>
              <a:rPr lang="nb-NO" dirty="0" smtClean="0"/>
              <a:t> </a:t>
            </a:r>
            <a:r>
              <a:rPr lang="nb-NO" dirty="0" err="1" smtClean="0"/>
              <a:t>network</a:t>
            </a:r>
            <a:r>
              <a:rPr lang="nb-NO" dirty="0" smtClean="0"/>
              <a:t>  </a:t>
            </a:r>
          </a:p>
          <a:p>
            <a:endParaRPr lang="nb-NO" dirty="0"/>
          </a:p>
          <a:p>
            <a:r>
              <a:rPr lang="nb-NO" dirty="0" err="1" smtClean="0"/>
              <a:t>Harmonization</a:t>
            </a:r>
            <a:r>
              <a:rPr lang="nb-NO" dirty="0" smtClean="0"/>
              <a:t> </a:t>
            </a:r>
          </a:p>
          <a:p>
            <a:endParaRPr lang="nb-NO" dirty="0"/>
          </a:p>
          <a:p>
            <a:r>
              <a:rPr lang="nb-NO" dirty="0" smtClean="0"/>
              <a:t>More cross-border </a:t>
            </a:r>
            <a:r>
              <a:rPr lang="nb-NO" dirty="0" err="1" smtClean="0"/>
              <a:t>cooperation</a:t>
            </a:r>
            <a:r>
              <a:rPr lang="nb-NO" dirty="0" smtClean="0"/>
              <a:t> </a:t>
            </a:r>
          </a:p>
          <a:p>
            <a:endParaRPr lang="nb-NO" dirty="0"/>
          </a:p>
          <a:p>
            <a:r>
              <a:rPr lang="nb-NO" dirty="0" smtClean="0"/>
              <a:t>Arctic </a:t>
            </a:r>
            <a:r>
              <a:rPr lang="nb-NO" dirty="0" err="1" smtClean="0"/>
              <a:t>know-how</a:t>
            </a:r>
            <a:r>
              <a:rPr lang="nb-NO" dirty="0" smtClean="0"/>
              <a:t>  </a:t>
            </a:r>
          </a:p>
          <a:p>
            <a:endParaRPr lang="nb-NO" dirty="0"/>
          </a:p>
        </p:txBody>
      </p:sp>
      <p:pic>
        <p:nvPicPr>
          <p:cNvPr id="4" name="Plassholder for bilde 3"/>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8065" r="28065"/>
          <a:stretch>
            <a:fillRect/>
          </a:stretch>
        </p:blipFill>
        <p:spPr/>
      </p:pic>
    </p:spTree>
    <p:extLst>
      <p:ext uri="{BB962C8B-B14F-4D97-AF65-F5344CB8AC3E}">
        <p14:creationId xmlns:p14="http://schemas.microsoft.com/office/powerpoint/2010/main" val="1817595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dato 4"/>
          <p:cNvSpPr>
            <a:spLocks noGrp="1"/>
          </p:cNvSpPr>
          <p:nvPr>
            <p:ph type="dt" sz="half" idx="2"/>
          </p:nvPr>
        </p:nvSpPr>
        <p:spPr/>
        <p:txBody>
          <a:bodyPr/>
          <a:lstStyle/>
          <a:p>
            <a:fld id="{91C1BDA6-6FC7-4031-B0EE-715EEFBF688C}" type="datetime1">
              <a:rPr lang="nb-NO" smtClean="0"/>
              <a:t>17.11.2014</a:t>
            </a:fld>
            <a:endParaRPr lang="nb-NO"/>
          </a:p>
        </p:txBody>
      </p:sp>
      <p:sp>
        <p:nvSpPr>
          <p:cNvPr id="9" name="TekstSylinder 8"/>
          <p:cNvSpPr txBox="1"/>
          <p:nvPr/>
        </p:nvSpPr>
        <p:spPr>
          <a:xfrm>
            <a:off x="1835696" y="1618201"/>
            <a:ext cx="5256584" cy="492443"/>
          </a:xfrm>
          <a:prstGeom prst="rect">
            <a:avLst/>
          </a:prstGeom>
          <a:noFill/>
        </p:spPr>
        <p:txBody>
          <a:bodyPr wrap="square" rtlCol="0">
            <a:spAutoFit/>
          </a:bodyPr>
          <a:lstStyle/>
          <a:p>
            <a:pPr defTabSz="914035">
              <a:spcBef>
                <a:spcPct val="0"/>
              </a:spcBef>
            </a:pPr>
            <a:r>
              <a:rPr lang="nb-NO" sz="2600" dirty="0" err="1">
                <a:latin typeface="+mj-lt"/>
                <a:ea typeface="+mj-ea"/>
                <a:cs typeface="+mj-cs"/>
              </a:rPr>
              <a:t>Thank</a:t>
            </a:r>
            <a:r>
              <a:rPr lang="nb-NO" sz="2600" dirty="0">
                <a:latin typeface="+mj-lt"/>
                <a:ea typeface="+mj-ea"/>
                <a:cs typeface="+mj-cs"/>
              </a:rPr>
              <a:t> </a:t>
            </a:r>
            <a:r>
              <a:rPr lang="nb-NO" sz="2600" dirty="0" err="1">
                <a:latin typeface="+mj-lt"/>
                <a:ea typeface="+mj-ea"/>
                <a:cs typeface="+mj-cs"/>
              </a:rPr>
              <a:t>you</a:t>
            </a:r>
            <a:r>
              <a:rPr lang="nb-NO" sz="2600" dirty="0">
                <a:latin typeface="+mj-lt"/>
                <a:ea typeface="+mj-ea"/>
                <a:cs typeface="+mj-cs"/>
              </a:rPr>
              <a:t> for </a:t>
            </a:r>
            <a:r>
              <a:rPr lang="nb-NO" sz="2600" dirty="0" err="1">
                <a:latin typeface="+mj-lt"/>
                <a:ea typeface="+mj-ea"/>
                <a:cs typeface="+mj-cs"/>
              </a:rPr>
              <a:t>your</a:t>
            </a:r>
            <a:r>
              <a:rPr lang="nb-NO" sz="2600" dirty="0">
                <a:latin typeface="+mj-lt"/>
                <a:ea typeface="+mj-ea"/>
                <a:cs typeface="+mj-cs"/>
              </a:rPr>
              <a:t> </a:t>
            </a:r>
            <a:r>
              <a:rPr lang="nb-NO" sz="2600" dirty="0" err="1" smtClean="0">
                <a:latin typeface="+mj-lt"/>
                <a:ea typeface="+mj-ea"/>
                <a:cs typeface="+mj-cs"/>
              </a:rPr>
              <a:t>attention</a:t>
            </a:r>
            <a:r>
              <a:rPr lang="nb-NO" sz="2600" dirty="0" smtClean="0">
                <a:latin typeface="+mj-lt"/>
                <a:ea typeface="+mj-ea"/>
                <a:cs typeface="+mj-cs"/>
              </a:rPr>
              <a:t>!</a:t>
            </a:r>
            <a:endParaRPr lang="nb-NO" sz="2600" dirty="0">
              <a:latin typeface="+mj-lt"/>
              <a:ea typeface="+mj-ea"/>
              <a:cs typeface="+mj-cs"/>
            </a:endParaRPr>
          </a:p>
        </p:txBody>
      </p:sp>
      <p:pic>
        <p:nvPicPr>
          <p:cNvPr id="3" name="Plassholder for innhol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6518" y="2276872"/>
            <a:ext cx="3795316" cy="3795316"/>
          </a:xfrm>
        </p:spPr>
      </p:pic>
    </p:spTree>
    <p:extLst>
      <p:ext uri="{BB962C8B-B14F-4D97-AF65-F5344CB8AC3E}">
        <p14:creationId xmlns:p14="http://schemas.microsoft.com/office/powerpoint/2010/main" val="3847750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813" b="6813"/>
          <a:stretch>
            <a:fillRect/>
          </a:stretch>
        </p:blipFill>
        <p:spPr/>
      </p:pic>
      <p:sp>
        <p:nvSpPr>
          <p:cNvPr id="3" name="Tittel 2"/>
          <p:cNvSpPr>
            <a:spLocks noGrp="1"/>
          </p:cNvSpPr>
          <p:nvPr>
            <p:ph type="ctrTitle"/>
          </p:nvPr>
        </p:nvSpPr>
        <p:spPr/>
        <p:txBody>
          <a:bodyPr>
            <a:normAutofit fontScale="90000"/>
          </a:bodyPr>
          <a:lstStyle/>
          <a:p>
            <a:r>
              <a:rPr lang="nb-NO" sz="2600" dirty="0" smtClean="0"/>
              <a:t>Norwegian Public Roads Administration</a:t>
            </a:r>
            <a:endParaRPr lang="nb-NO" sz="2600" dirty="0"/>
          </a:p>
        </p:txBody>
      </p:sp>
      <p:sp>
        <p:nvSpPr>
          <p:cNvPr id="5" name="Plassholder for dato 4"/>
          <p:cNvSpPr>
            <a:spLocks noGrp="1"/>
          </p:cNvSpPr>
          <p:nvPr>
            <p:ph type="dt" sz="half" idx="10"/>
          </p:nvPr>
        </p:nvSpPr>
        <p:spPr/>
        <p:txBody>
          <a:bodyPr/>
          <a:lstStyle/>
          <a:p>
            <a:fld id="{44F90966-7596-4402-AE20-F46E6732D616}" type="datetime1">
              <a:rPr lang="nb-NO" smtClean="0"/>
              <a:t>17.11.2014</a:t>
            </a:fld>
            <a:endParaRPr lang="nb-NO"/>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564904"/>
            <a:ext cx="358457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Sylinder 7"/>
          <p:cNvSpPr txBox="1"/>
          <p:nvPr/>
        </p:nvSpPr>
        <p:spPr>
          <a:xfrm>
            <a:off x="1115616" y="2795081"/>
            <a:ext cx="3312368" cy="3416320"/>
          </a:xfrm>
          <a:prstGeom prst="rect">
            <a:avLst/>
          </a:prstGeom>
          <a:noFill/>
          <a:ln w="38100">
            <a:solidFill>
              <a:schemeClr val="bg1"/>
            </a:solidFill>
          </a:ln>
          <a:effectLst>
            <a:outerShdw blurRad="50800" dist="38100" dir="8100000" algn="tr" rotWithShape="0">
              <a:prstClr val="black">
                <a:alpha val="40000"/>
              </a:prstClr>
            </a:outerShdw>
          </a:effectLst>
        </p:spPr>
        <p:txBody>
          <a:bodyPr wrap="square" rtlCol="0">
            <a:spAutoFit/>
          </a:bodyPr>
          <a:lstStyle/>
          <a:p>
            <a:r>
              <a:rPr lang="nb-NO" dirty="0" smtClean="0">
                <a:solidFill>
                  <a:schemeClr val="bg1"/>
                </a:solidFill>
              </a:rPr>
              <a:t>Northern region</a:t>
            </a:r>
          </a:p>
          <a:p>
            <a:pPr marL="285750" indent="-285750">
              <a:buFont typeface="Arial" panose="020B0604020202020204" pitchFamily="34" charset="0"/>
              <a:buChar char="•"/>
            </a:pPr>
            <a:r>
              <a:rPr lang="en-US" dirty="0" smtClean="0">
                <a:solidFill>
                  <a:schemeClr val="bg1"/>
                </a:solidFill>
              </a:rPr>
              <a:t>3415 </a:t>
            </a:r>
            <a:r>
              <a:rPr lang="en-US" dirty="0">
                <a:solidFill>
                  <a:schemeClr val="bg1"/>
                </a:solidFill>
              </a:rPr>
              <a:t>km </a:t>
            </a:r>
            <a:r>
              <a:rPr lang="en-US" dirty="0" smtClean="0">
                <a:solidFill>
                  <a:schemeClr val="bg1"/>
                </a:solidFill>
              </a:rPr>
              <a:t>of </a:t>
            </a:r>
            <a:r>
              <a:rPr lang="en-US" dirty="0">
                <a:solidFill>
                  <a:schemeClr val="bg1"/>
                </a:solidFill>
              </a:rPr>
              <a:t>the European </a:t>
            </a:r>
            <a:r>
              <a:rPr lang="en-US" dirty="0" smtClean="0">
                <a:solidFill>
                  <a:schemeClr val="bg1"/>
                </a:solidFill>
              </a:rPr>
              <a:t>and national road</a:t>
            </a:r>
          </a:p>
          <a:p>
            <a:pPr marL="285750" indent="-285750">
              <a:buFont typeface="Arial" panose="020B0604020202020204" pitchFamily="34" charset="0"/>
              <a:buChar char="•"/>
            </a:pPr>
            <a:r>
              <a:rPr lang="en-US" dirty="0" smtClean="0">
                <a:solidFill>
                  <a:schemeClr val="bg1"/>
                </a:solidFill>
              </a:rPr>
              <a:t>12 </a:t>
            </a:r>
            <a:r>
              <a:rPr lang="en-US" dirty="0">
                <a:solidFill>
                  <a:schemeClr val="bg1"/>
                </a:solidFill>
              </a:rPr>
              <a:t>border crossings</a:t>
            </a:r>
          </a:p>
          <a:p>
            <a:pPr marL="285750" indent="-285750">
              <a:buFont typeface="Arial" panose="020B0604020202020204" pitchFamily="34" charset="0"/>
              <a:buChar char="•"/>
            </a:pPr>
            <a:r>
              <a:rPr lang="en-US" dirty="0">
                <a:solidFill>
                  <a:schemeClr val="bg1"/>
                </a:solidFill>
              </a:rPr>
              <a:t>Border towards three countries</a:t>
            </a:r>
          </a:p>
          <a:p>
            <a:pPr marL="285750" indent="-285750">
              <a:buFont typeface="Arial" panose="020B0604020202020204" pitchFamily="34" charset="0"/>
              <a:buChar char="•"/>
            </a:pPr>
            <a:r>
              <a:rPr lang="en-US" dirty="0">
                <a:solidFill>
                  <a:schemeClr val="bg1"/>
                </a:solidFill>
              </a:rPr>
              <a:t>The region is a major exporter of goods</a:t>
            </a:r>
          </a:p>
          <a:p>
            <a:pPr marL="285750" indent="-285750">
              <a:buFont typeface="Arial" panose="020B0604020202020204" pitchFamily="34" charset="0"/>
              <a:buChar char="•"/>
            </a:pPr>
            <a:r>
              <a:rPr lang="en-US" dirty="0">
                <a:solidFill>
                  <a:schemeClr val="bg1"/>
                </a:solidFill>
              </a:rPr>
              <a:t>long distances</a:t>
            </a:r>
          </a:p>
          <a:p>
            <a:pPr marL="285750" indent="-285750">
              <a:buFont typeface="Arial" panose="020B0604020202020204" pitchFamily="34" charset="0"/>
              <a:buChar char="•"/>
            </a:pPr>
            <a:r>
              <a:rPr lang="en-US" dirty="0">
                <a:solidFill>
                  <a:schemeClr val="bg1"/>
                </a:solidFill>
              </a:rPr>
              <a:t>Challenges related to weather and climate</a:t>
            </a:r>
            <a:endParaRPr lang="nb-NO" dirty="0" smtClean="0">
              <a:solidFill>
                <a:schemeClr val="bg1"/>
              </a:solidFill>
            </a:endParaRPr>
          </a:p>
          <a:p>
            <a:endParaRPr lang="nb-NO" dirty="0"/>
          </a:p>
        </p:txBody>
      </p:sp>
    </p:spTree>
    <p:extLst>
      <p:ext uri="{BB962C8B-B14F-4D97-AF65-F5344CB8AC3E}">
        <p14:creationId xmlns:p14="http://schemas.microsoft.com/office/powerpoint/2010/main" val="1447189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noGrp="1"/>
          </p:cNvSpPr>
          <p:nvPr>
            <p:ph type="title"/>
          </p:nvPr>
        </p:nvSpPr>
        <p:spPr>
          <a:xfrm>
            <a:off x="1267245" y="908720"/>
            <a:ext cx="6999085" cy="469132"/>
          </a:xfrm>
        </p:spPr>
        <p:txBody>
          <a:bodyPr>
            <a:normAutofit fontScale="90000"/>
          </a:bodyPr>
          <a:lstStyle/>
          <a:p>
            <a:pPr lvl="0"/>
            <a:r>
              <a:rPr lang="en-US" sz="2800" dirty="0"/>
              <a:t>Long tradition of cooperation within transport and logistics</a:t>
            </a:r>
            <a:endParaRPr lang="nb-NO" sz="3200" dirty="0"/>
          </a:p>
        </p:txBody>
      </p:sp>
      <p:sp>
        <p:nvSpPr>
          <p:cNvPr id="3" name="Content Placeholder 7"/>
          <p:cNvSpPr txBox="1">
            <a:spLocks noGrp="1"/>
          </p:cNvSpPr>
          <p:nvPr>
            <p:ph type="body" idx="4294967295"/>
          </p:nvPr>
        </p:nvSpPr>
        <p:spPr>
          <a:xfrm>
            <a:off x="1271847" y="1772817"/>
            <a:ext cx="3895330" cy="4248472"/>
          </a:xfrm>
        </p:spPr>
        <p:txBody>
          <a:bodyPr>
            <a:noAutofit/>
          </a:bodyPr>
          <a:lstStyle/>
          <a:p>
            <a:pPr marL="0" indent="0">
              <a:lnSpc>
                <a:spcPct val="80000"/>
              </a:lnSpc>
              <a:buNone/>
            </a:pPr>
            <a:r>
              <a:rPr lang="en-US" sz="1400" b="1" dirty="0"/>
              <a:t>Bilateral cooperation</a:t>
            </a:r>
            <a:r>
              <a:rPr lang="en-US" sz="1400" dirty="0" smtClean="0"/>
              <a:t>,</a:t>
            </a:r>
          </a:p>
          <a:p>
            <a:pPr>
              <a:lnSpc>
                <a:spcPct val="80000"/>
              </a:lnSpc>
            </a:pPr>
            <a:r>
              <a:rPr lang="en-US" sz="1400" dirty="0" smtClean="0"/>
              <a:t>Norway/</a:t>
            </a:r>
            <a:r>
              <a:rPr lang="en-US" sz="1400" dirty="0" err="1" smtClean="0"/>
              <a:t>Russisa</a:t>
            </a:r>
            <a:r>
              <a:rPr lang="en-US" sz="1400" dirty="0" smtClean="0"/>
              <a:t> (since 1990) Norway-Finland Norway-Sweden</a:t>
            </a:r>
            <a:endParaRPr lang="en-US" sz="1400" dirty="0"/>
          </a:p>
          <a:p>
            <a:pPr marL="0" indent="0">
              <a:lnSpc>
                <a:spcPct val="80000"/>
              </a:lnSpc>
              <a:buNone/>
            </a:pPr>
            <a:endParaRPr lang="en-US" sz="1500" b="1" dirty="0" smtClean="0"/>
          </a:p>
          <a:p>
            <a:pPr marL="0" indent="0">
              <a:lnSpc>
                <a:spcPct val="80000"/>
              </a:lnSpc>
              <a:buNone/>
            </a:pPr>
            <a:r>
              <a:rPr lang="en-US" sz="1400" b="1" dirty="0" smtClean="0"/>
              <a:t>The </a:t>
            </a:r>
            <a:r>
              <a:rPr lang="en-US" sz="1400" b="1" dirty="0"/>
              <a:t>Nordic Road Association (NVF)</a:t>
            </a:r>
          </a:p>
          <a:p>
            <a:pPr marL="0" indent="0">
              <a:lnSpc>
                <a:spcPct val="80000"/>
              </a:lnSpc>
              <a:buNone/>
            </a:pPr>
            <a:endParaRPr lang="nb-NO" sz="1400" b="1" dirty="0" smtClean="0"/>
          </a:p>
          <a:p>
            <a:pPr marL="0" indent="0">
              <a:lnSpc>
                <a:spcPct val="80000"/>
              </a:lnSpc>
              <a:buNone/>
            </a:pPr>
            <a:r>
              <a:rPr lang="nb-NO" sz="1400" b="1" dirty="0" smtClean="0"/>
              <a:t>Barents </a:t>
            </a:r>
            <a:r>
              <a:rPr lang="nb-NO" sz="1400" b="1" dirty="0" err="1"/>
              <a:t>meeting</a:t>
            </a:r>
            <a:r>
              <a:rPr lang="nb-NO" sz="1400" b="1" dirty="0"/>
              <a:t> </a:t>
            </a:r>
            <a:r>
              <a:rPr lang="nb-NO" sz="1400" b="1" dirty="0" err="1"/>
              <a:t>of</a:t>
            </a:r>
            <a:r>
              <a:rPr lang="nb-NO" sz="1400" b="1" dirty="0"/>
              <a:t> regional </a:t>
            </a:r>
            <a:r>
              <a:rPr lang="nb-NO" sz="1400" b="1" dirty="0" err="1"/>
              <a:t>road</a:t>
            </a:r>
            <a:r>
              <a:rPr lang="nb-NO" sz="1400" b="1" dirty="0"/>
              <a:t> </a:t>
            </a:r>
            <a:r>
              <a:rPr lang="nb-NO" sz="1400" b="1" dirty="0" err="1"/>
              <a:t>directors</a:t>
            </a:r>
            <a:endParaRPr lang="nb-NO" sz="1400" b="1" dirty="0"/>
          </a:p>
          <a:p>
            <a:pPr marL="0" indent="0">
              <a:lnSpc>
                <a:spcPct val="80000"/>
              </a:lnSpc>
              <a:buNone/>
            </a:pPr>
            <a:endParaRPr lang="nb-NO" sz="1400" b="1" dirty="0"/>
          </a:p>
          <a:p>
            <a:pPr marL="0" indent="0">
              <a:lnSpc>
                <a:spcPct val="80000"/>
              </a:lnSpc>
              <a:buNone/>
            </a:pPr>
            <a:r>
              <a:rPr lang="nb-NO" sz="1400" b="1" dirty="0" smtClean="0"/>
              <a:t>EU-</a:t>
            </a:r>
            <a:r>
              <a:rPr lang="nb-NO" sz="1400" b="1" dirty="0" err="1" smtClean="0"/>
              <a:t>programmes</a:t>
            </a:r>
            <a:endParaRPr lang="nb-NO" sz="1400" b="1" dirty="0"/>
          </a:p>
          <a:p>
            <a:pPr marL="0" indent="0">
              <a:lnSpc>
                <a:spcPct val="80000"/>
              </a:lnSpc>
              <a:buNone/>
            </a:pPr>
            <a:endParaRPr lang="en-US" sz="1400" dirty="0"/>
          </a:p>
          <a:p>
            <a:pPr marL="0" indent="0">
              <a:lnSpc>
                <a:spcPct val="80000"/>
              </a:lnSpc>
              <a:buNone/>
            </a:pPr>
            <a:r>
              <a:rPr lang="en-US" sz="1400" b="1" dirty="0"/>
              <a:t>Northern Dimension Partnership on Transport and Logistics (NDPTL)</a:t>
            </a:r>
          </a:p>
          <a:p>
            <a:pPr marL="0" indent="0">
              <a:lnSpc>
                <a:spcPct val="80000"/>
              </a:lnSpc>
              <a:buNone/>
            </a:pPr>
            <a:endParaRPr lang="en-US" sz="1400" dirty="0"/>
          </a:p>
          <a:p>
            <a:pPr marL="0" indent="0">
              <a:lnSpc>
                <a:spcPct val="80000"/>
              </a:lnSpc>
              <a:buNone/>
            </a:pPr>
            <a:r>
              <a:rPr lang="en-US" sz="1400" b="1" dirty="0"/>
              <a:t>Barents-Euro </a:t>
            </a:r>
            <a:r>
              <a:rPr lang="en-US" sz="1400" b="1" dirty="0" err="1"/>
              <a:t>Actic</a:t>
            </a:r>
            <a:r>
              <a:rPr lang="en-US" sz="1400" b="1" dirty="0"/>
              <a:t> Transport Area (BEATA)</a:t>
            </a:r>
          </a:p>
          <a:p>
            <a:pPr lvl="0">
              <a:lnSpc>
                <a:spcPct val="80000"/>
              </a:lnSpc>
            </a:pPr>
            <a:r>
              <a:rPr lang="en-US" sz="1400" dirty="0"/>
              <a:t>Barents Regional Working Group of Transport and Logistics (BRWGTL) </a:t>
            </a:r>
          </a:p>
          <a:p>
            <a:pPr marL="0" indent="0">
              <a:lnSpc>
                <a:spcPct val="80000"/>
              </a:lnSpc>
              <a:buNone/>
            </a:pPr>
            <a:endParaRPr lang="nb-NO" sz="1400" dirty="0"/>
          </a:p>
          <a:p>
            <a:pPr marL="0" indent="0">
              <a:lnSpc>
                <a:spcPct val="80000"/>
              </a:lnSpc>
              <a:buNone/>
            </a:pPr>
            <a:r>
              <a:rPr lang="nb-NO" sz="1400" b="1" dirty="0"/>
              <a:t>Road </a:t>
            </a:r>
            <a:r>
              <a:rPr lang="nb-NO" sz="1400" b="1" dirty="0" err="1"/>
              <a:t>projects</a:t>
            </a:r>
            <a:r>
              <a:rPr lang="nb-NO" sz="1400" b="1" dirty="0"/>
              <a:t> and </a:t>
            </a:r>
            <a:r>
              <a:rPr lang="nb-NO" sz="1400" b="1" dirty="0" err="1"/>
              <a:t>cooperation</a:t>
            </a:r>
            <a:r>
              <a:rPr lang="nb-NO" sz="1400" b="1" dirty="0"/>
              <a:t> </a:t>
            </a:r>
            <a:endParaRPr lang="nb-NO" sz="1400" b="1" dirty="0" smtClean="0"/>
          </a:p>
          <a:p>
            <a:pPr marL="0" indent="0">
              <a:lnSpc>
                <a:spcPct val="80000"/>
              </a:lnSpc>
              <a:buNone/>
            </a:pPr>
            <a:endParaRPr lang="nb-NO" sz="1400" b="1" dirty="0" smtClean="0"/>
          </a:p>
          <a:p>
            <a:pPr marL="0" indent="0">
              <a:lnSpc>
                <a:spcPct val="80000"/>
              </a:lnSpc>
              <a:buNone/>
            </a:pPr>
            <a:r>
              <a:rPr lang="nb-NO" sz="1400" b="1" dirty="0" smtClean="0"/>
              <a:t>Barents </a:t>
            </a:r>
            <a:r>
              <a:rPr lang="nb-NO" sz="1400" b="1" dirty="0" err="1" smtClean="0"/>
              <a:t>trafic</a:t>
            </a:r>
            <a:r>
              <a:rPr lang="nb-NO" sz="1400" b="1" dirty="0" smtClean="0"/>
              <a:t> </a:t>
            </a:r>
            <a:r>
              <a:rPr lang="nb-NO" sz="1400" b="1" dirty="0" err="1" smtClean="0"/>
              <a:t>safety</a:t>
            </a:r>
            <a:r>
              <a:rPr lang="nb-NO" sz="1400" b="1" dirty="0" smtClean="0"/>
              <a:t> forum </a:t>
            </a:r>
          </a:p>
          <a:p>
            <a:pPr marL="0" indent="0">
              <a:lnSpc>
                <a:spcPct val="80000"/>
              </a:lnSpc>
              <a:buNone/>
            </a:pPr>
            <a:endParaRPr lang="nb-NO" sz="1400" b="1" dirty="0" smtClean="0"/>
          </a:p>
          <a:p>
            <a:pPr marL="0" indent="0">
              <a:lnSpc>
                <a:spcPct val="80000"/>
              </a:lnSpc>
              <a:buNone/>
            </a:pPr>
            <a:endParaRPr lang="nb-NO" sz="1400" b="1" dirty="0" smtClean="0"/>
          </a:p>
          <a:p>
            <a:pPr marL="0" indent="0">
              <a:lnSpc>
                <a:spcPct val="80000"/>
              </a:lnSpc>
              <a:buNone/>
            </a:pPr>
            <a:endParaRPr lang="nb-NO" sz="1400" b="1" dirty="0"/>
          </a:p>
          <a:p>
            <a:pPr marL="0" indent="0">
              <a:lnSpc>
                <a:spcPct val="80000"/>
              </a:lnSpc>
              <a:buNone/>
            </a:pPr>
            <a:endParaRPr lang="nb-NO" sz="1400" b="1" dirty="0"/>
          </a:p>
        </p:txBody>
      </p:sp>
      <p:sp>
        <p:nvSpPr>
          <p:cNvPr id="4" name="Plassholder for bunntekst 5"/>
          <p:cNvSpPr txBox="1"/>
          <p:nvPr/>
        </p:nvSpPr>
        <p:spPr>
          <a:xfrm>
            <a:off x="1544135" y="6384920"/>
            <a:ext cx="7246084" cy="172123"/>
          </a:xfrm>
          <a:prstGeom prst="rect">
            <a:avLst/>
          </a:prstGeom>
          <a:noFill/>
          <a:ln>
            <a:noFill/>
          </a:ln>
        </p:spPr>
        <p:txBody>
          <a:bodyPr vert="horz" wrap="square" lIns="0" tIns="0" rIns="0" bIns="0" anchor="t" anchorCtr="0" compatLnSpc="1"/>
          <a:lstStyle/>
          <a:p>
            <a:pPr algn="r" defTabSz="914034">
              <a:defRPr sz="1800" b="0" i="0" u="none" strike="noStrike" kern="0" cap="none" spc="0" baseline="0">
                <a:solidFill>
                  <a:srgbClr val="000000"/>
                </a:solidFill>
                <a:uFillTx/>
              </a:defRPr>
            </a:pPr>
            <a:endParaRPr lang="en-GB" sz="1200">
              <a:solidFill>
                <a:srgbClr val="000000"/>
              </a:solidFill>
              <a:latin typeface="Lucida Sans Unicode"/>
            </a:endParaRPr>
          </a:p>
        </p:txBody>
      </p:sp>
      <p:sp>
        <p:nvSpPr>
          <p:cNvPr id="5" name="Plassholder for dato 3"/>
          <p:cNvSpPr txBox="1"/>
          <p:nvPr/>
        </p:nvSpPr>
        <p:spPr>
          <a:xfrm>
            <a:off x="258949" y="6385404"/>
            <a:ext cx="1025824" cy="172123"/>
          </a:xfrm>
          <a:prstGeom prst="rect">
            <a:avLst/>
          </a:prstGeom>
          <a:noFill/>
          <a:ln>
            <a:noFill/>
          </a:ln>
        </p:spPr>
        <p:txBody>
          <a:bodyPr vert="horz" wrap="square" lIns="0" tIns="0" rIns="0" bIns="0" anchor="ctr" anchorCtr="1" compatLnSpc="1"/>
          <a:lstStyle/>
          <a:p>
            <a:pPr algn="ctr" defTabSz="914034">
              <a:defRPr sz="1800" b="0" i="0" u="none" strike="noStrike" kern="0" cap="none" spc="0" baseline="0">
                <a:solidFill>
                  <a:srgbClr val="000000"/>
                </a:solidFill>
                <a:uFillTx/>
              </a:defRPr>
            </a:pPr>
            <a:fld id="{7D77653A-F122-43DB-AE50-18E9FBA840D0}" type="datetime1">
              <a:rPr lang="en-GB" sz="900" spc="80">
                <a:solidFill>
                  <a:srgbClr val="FFFFFF"/>
                </a:solidFill>
                <a:latin typeface="Lucida Sans Unicode"/>
              </a:rPr>
              <a:pPr algn="ctr" defTabSz="914034">
                <a:defRPr sz="1800" b="0" i="0" u="none" strike="noStrike" kern="0" cap="none" spc="0" baseline="0">
                  <a:solidFill>
                    <a:srgbClr val="000000"/>
                  </a:solidFill>
                  <a:uFillTx/>
                </a:defRPr>
              </a:pPr>
              <a:t>17/11/2014</a:t>
            </a:fld>
            <a:endParaRPr lang="en-GB" sz="900" spc="80">
              <a:solidFill>
                <a:srgbClr val="FFFFFF"/>
              </a:solidFill>
              <a:latin typeface="Lucida Sans Unicode"/>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916832"/>
            <a:ext cx="388747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Sylinder 11"/>
          <p:cNvSpPr txBox="1"/>
          <p:nvPr/>
        </p:nvSpPr>
        <p:spPr>
          <a:xfrm>
            <a:off x="5306726" y="1916832"/>
            <a:ext cx="3282115" cy="307777"/>
          </a:xfrm>
          <a:prstGeom prst="rect">
            <a:avLst/>
          </a:prstGeom>
          <a:solidFill>
            <a:schemeClr val="accent1"/>
          </a:solidFill>
        </p:spPr>
        <p:txBody>
          <a:bodyPr wrap="square" rtlCol="0">
            <a:spAutoFit/>
          </a:bodyPr>
          <a:lstStyle/>
          <a:p>
            <a:r>
              <a:rPr lang="nb-NO" sz="1400" dirty="0"/>
              <a:t>E 105 – cross-border </a:t>
            </a:r>
            <a:r>
              <a:rPr lang="nb-NO" sz="1400" dirty="0" err="1"/>
              <a:t>cooperation</a:t>
            </a:r>
            <a:endParaRPr lang="nb-NO" sz="14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171" y="3501008"/>
            <a:ext cx="20383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703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noGrp="1"/>
          </p:cNvSpPr>
          <p:nvPr>
            <p:ph type="title"/>
          </p:nvPr>
        </p:nvSpPr>
        <p:spPr>
          <a:xfrm>
            <a:off x="1284773" y="764704"/>
            <a:ext cx="7325404" cy="1152128"/>
          </a:xfrm>
        </p:spPr>
        <p:txBody>
          <a:bodyPr>
            <a:noAutofit/>
          </a:bodyPr>
          <a:lstStyle/>
          <a:p>
            <a:pPr lvl="0"/>
            <a:r>
              <a:rPr lang="nb-NO" dirty="0"/>
              <a:t>Development </a:t>
            </a:r>
            <a:r>
              <a:rPr lang="nb-NO" dirty="0" err="1"/>
              <a:t>of</a:t>
            </a:r>
            <a:r>
              <a:rPr lang="nb-NO" dirty="0"/>
              <a:t> </a:t>
            </a:r>
            <a:r>
              <a:rPr lang="nb-NO" dirty="0" err="1"/>
              <a:t>industries</a:t>
            </a:r>
            <a:r>
              <a:rPr lang="nb-NO" dirty="0"/>
              <a:t> in </a:t>
            </a:r>
            <a:r>
              <a:rPr lang="nb-NO" dirty="0" err="1"/>
              <a:t>the</a:t>
            </a:r>
            <a:r>
              <a:rPr lang="nb-NO" dirty="0"/>
              <a:t> </a:t>
            </a:r>
            <a:r>
              <a:rPr lang="nb-NO" dirty="0" err="1"/>
              <a:t>high</a:t>
            </a:r>
            <a:r>
              <a:rPr lang="nb-NO" dirty="0"/>
              <a:t> </a:t>
            </a:r>
            <a:r>
              <a:rPr lang="nb-NO" dirty="0" err="1"/>
              <a:t>north</a:t>
            </a:r>
            <a:r>
              <a:rPr lang="nb-NO" dirty="0"/>
              <a:t> – </a:t>
            </a:r>
            <a:r>
              <a:rPr lang="en-CA" dirty="0"/>
              <a:t>infrastructure</a:t>
            </a:r>
            <a:r>
              <a:rPr lang="nb-NO" dirty="0"/>
              <a:t> matters!</a:t>
            </a:r>
          </a:p>
        </p:txBody>
      </p:sp>
      <p:sp>
        <p:nvSpPr>
          <p:cNvPr id="3" name="Plassholder for dato 3"/>
          <p:cNvSpPr txBox="1"/>
          <p:nvPr/>
        </p:nvSpPr>
        <p:spPr>
          <a:xfrm>
            <a:off x="258949" y="6385404"/>
            <a:ext cx="1025824" cy="172123"/>
          </a:xfrm>
          <a:prstGeom prst="rect">
            <a:avLst/>
          </a:prstGeom>
          <a:noFill/>
          <a:ln>
            <a:noFill/>
          </a:ln>
        </p:spPr>
        <p:txBody>
          <a:bodyPr vert="horz" wrap="square" lIns="0" tIns="0" rIns="0" bIns="0" anchor="ctr" anchorCtr="1" compatLnSpc="1"/>
          <a:lstStyle/>
          <a:p>
            <a:pPr algn="ctr" defTabSz="914034">
              <a:defRPr sz="1800" b="0" i="0" u="none" strike="noStrike" kern="0" cap="none" spc="0" baseline="0">
                <a:solidFill>
                  <a:srgbClr val="000000"/>
                </a:solidFill>
                <a:uFillTx/>
              </a:defRPr>
            </a:pPr>
            <a:fld id="{65A887B5-C1CA-4FF5-ACC2-2337F01D7BE4}" type="datetime1">
              <a:rPr lang="nb-NO" sz="900" spc="80">
                <a:solidFill>
                  <a:srgbClr val="FFFFFF"/>
                </a:solidFill>
                <a:latin typeface="Lucida Sans Unicode"/>
              </a:rPr>
              <a:pPr algn="ctr" defTabSz="914034">
                <a:defRPr sz="1800" b="0" i="0" u="none" strike="noStrike" kern="0" cap="none" spc="0" baseline="0">
                  <a:solidFill>
                    <a:srgbClr val="000000"/>
                  </a:solidFill>
                  <a:uFillTx/>
                </a:defRPr>
              </a:pPr>
              <a:t>17.11.2014</a:t>
            </a:fld>
            <a:endParaRPr lang="nb-NO" sz="900" spc="80">
              <a:solidFill>
                <a:srgbClr val="FFFFFF"/>
              </a:solidFill>
              <a:latin typeface="Lucida Sans Unicode"/>
            </a:endParaRPr>
          </a:p>
        </p:txBody>
      </p:sp>
      <p:pic>
        <p:nvPicPr>
          <p:cNvPr id="4" name="Bilde 7"/>
          <p:cNvPicPr>
            <a:picLocks noChangeAspect="1"/>
          </p:cNvPicPr>
          <p:nvPr/>
        </p:nvPicPr>
        <p:blipFill>
          <a:blip r:embed="rId2"/>
          <a:stretch>
            <a:fillRect/>
          </a:stretch>
        </p:blipFill>
        <p:spPr>
          <a:xfrm>
            <a:off x="4433713" y="1772812"/>
            <a:ext cx="4176464" cy="2797891"/>
          </a:xfrm>
          <a:prstGeom prst="rect">
            <a:avLst/>
          </a:prstGeom>
          <a:noFill/>
          <a:ln>
            <a:noFill/>
          </a:ln>
        </p:spPr>
      </p:pic>
      <p:pic>
        <p:nvPicPr>
          <p:cNvPr id="5" name="Bilde 8"/>
          <p:cNvPicPr>
            <a:picLocks noChangeAspect="1"/>
          </p:cNvPicPr>
          <p:nvPr/>
        </p:nvPicPr>
        <p:blipFill>
          <a:blip r:embed="rId3"/>
          <a:stretch>
            <a:fillRect/>
          </a:stretch>
        </p:blipFill>
        <p:spPr>
          <a:xfrm>
            <a:off x="249643" y="1772812"/>
            <a:ext cx="4203223" cy="2797891"/>
          </a:xfrm>
          <a:prstGeom prst="rect">
            <a:avLst/>
          </a:prstGeom>
          <a:noFill/>
          <a:ln>
            <a:noFill/>
          </a:ln>
        </p:spPr>
      </p:pic>
      <p:pic>
        <p:nvPicPr>
          <p:cNvPr id="6" name="Bilde 9"/>
          <p:cNvPicPr>
            <a:picLocks noChangeAspect="1"/>
          </p:cNvPicPr>
          <p:nvPr/>
        </p:nvPicPr>
        <p:blipFill>
          <a:blip r:embed="rId4"/>
          <a:stretch>
            <a:fillRect/>
          </a:stretch>
        </p:blipFill>
        <p:spPr>
          <a:xfrm>
            <a:off x="3760987" y="4050311"/>
            <a:ext cx="1824852" cy="1994374"/>
          </a:xfrm>
          <a:prstGeom prst="rect">
            <a:avLst/>
          </a:prstGeom>
          <a:noFill/>
          <a:ln>
            <a:noFill/>
          </a:ln>
        </p:spPr>
      </p:pic>
      <p:pic>
        <p:nvPicPr>
          <p:cNvPr id="7" name="Bilde 10"/>
          <p:cNvPicPr>
            <a:picLocks noChangeAspect="1"/>
          </p:cNvPicPr>
          <p:nvPr/>
        </p:nvPicPr>
        <p:blipFill>
          <a:blip r:embed="rId5"/>
          <a:stretch>
            <a:fillRect/>
          </a:stretch>
        </p:blipFill>
        <p:spPr>
          <a:xfrm>
            <a:off x="5585840" y="4027456"/>
            <a:ext cx="3024337" cy="2017229"/>
          </a:xfrm>
          <a:prstGeom prst="rect">
            <a:avLst/>
          </a:prstGeom>
          <a:noFill/>
          <a:ln>
            <a:noFill/>
          </a:ln>
        </p:spPr>
      </p:pic>
      <p:pic>
        <p:nvPicPr>
          <p:cNvPr id="8" name="Bilde 2"/>
          <p:cNvPicPr>
            <a:picLocks noChangeAspect="1"/>
          </p:cNvPicPr>
          <p:nvPr/>
        </p:nvPicPr>
        <p:blipFill>
          <a:blip r:embed="rId6"/>
          <a:stretch>
            <a:fillRect/>
          </a:stretch>
        </p:blipFill>
        <p:spPr>
          <a:xfrm>
            <a:off x="684246" y="4148915"/>
            <a:ext cx="3208474" cy="2141184"/>
          </a:xfrm>
          <a:prstGeom prst="rect">
            <a:avLst/>
          </a:prstGeom>
          <a:noFill/>
          <a:ln>
            <a:noFill/>
          </a:ln>
        </p:spPr>
      </p:pic>
    </p:spTree>
    <p:extLst>
      <p:ext uri="{BB962C8B-B14F-4D97-AF65-F5344CB8AC3E}">
        <p14:creationId xmlns:p14="http://schemas.microsoft.com/office/powerpoint/2010/main" val="3800946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p:nvPr>
        </p:nvSpPr>
        <p:spPr/>
        <p:txBody>
          <a:bodyPr>
            <a:normAutofit fontScale="90000"/>
          </a:bodyPr>
          <a:lstStyle/>
          <a:p>
            <a:r>
              <a:rPr lang="en-US" b="1" dirty="0"/>
              <a:t>North Norway – a region in a state of growth </a:t>
            </a:r>
            <a:br>
              <a:rPr lang="en-US" b="1" dirty="0"/>
            </a:br>
            <a:endParaRPr lang="nb-NO" dirty="0"/>
          </a:p>
        </p:txBody>
      </p:sp>
      <p:sp>
        <p:nvSpPr>
          <p:cNvPr id="9" name="Plassholder for tekst 8"/>
          <p:cNvSpPr>
            <a:spLocks noGrp="1"/>
          </p:cNvSpPr>
          <p:nvPr>
            <p:ph type="body" sz="quarter" idx="17"/>
          </p:nvPr>
        </p:nvSpPr>
        <p:spPr/>
        <p:txBody>
          <a:bodyPr/>
          <a:lstStyle/>
          <a:p>
            <a:endParaRPr lang="nb-NO"/>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628800"/>
            <a:ext cx="3096344" cy="438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Sylinder 5"/>
          <p:cNvSpPr txBox="1"/>
          <p:nvPr/>
        </p:nvSpPr>
        <p:spPr>
          <a:xfrm>
            <a:off x="1196443" y="1621801"/>
            <a:ext cx="3744416" cy="4524315"/>
          </a:xfrm>
          <a:prstGeom prst="rect">
            <a:avLst/>
          </a:prstGeom>
          <a:noFill/>
        </p:spPr>
        <p:txBody>
          <a:bodyPr wrap="square" rtlCol="0">
            <a:spAutoFit/>
          </a:bodyPr>
          <a:lstStyle/>
          <a:p>
            <a:r>
              <a:rPr lang="en-US" sz="1600" dirty="0" smtClean="0"/>
              <a:t>Prime </a:t>
            </a:r>
            <a:r>
              <a:rPr lang="en-US" sz="1600" dirty="0"/>
              <a:t>Minister Erna </a:t>
            </a:r>
            <a:r>
              <a:rPr lang="en-US" sz="1600" dirty="0" smtClean="0"/>
              <a:t>Solberg</a:t>
            </a:r>
          </a:p>
          <a:p>
            <a:r>
              <a:rPr lang="en-US" sz="1600" dirty="0"/>
              <a:t>launched the Government’s status report on Norway’s Arctic </a:t>
            </a:r>
            <a:r>
              <a:rPr lang="en-US" sz="1600" dirty="0" smtClean="0"/>
              <a:t>policy 12 </a:t>
            </a:r>
            <a:r>
              <a:rPr lang="en-US" sz="1600" dirty="0" err="1" smtClean="0"/>
              <a:t>november</a:t>
            </a:r>
            <a:r>
              <a:rPr lang="en-US" sz="1600" dirty="0" smtClean="0"/>
              <a:t>.</a:t>
            </a:r>
          </a:p>
          <a:p>
            <a:r>
              <a:rPr lang="en-US" sz="1600" dirty="0" smtClean="0"/>
              <a:t>She underlined four main reasons for </a:t>
            </a:r>
            <a:r>
              <a:rPr lang="en-US" sz="1600" b="1" dirty="0" smtClean="0"/>
              <a:t>an </a:t>
            </a:r>
            <a:r>
              <a:rPr lang="en-US" sz="1600" b="1" dirty="0"/>
              <a:t>active policy to translate knowledge and resources into jobs and value </a:t>
            </a:r>
            <a:r>
              <a:rPr lang="en-US" sz="1600" b="1" dirty="0" smtClean="0"/>
              <a:t>creation</a:t>
            </a:r>
          </a:p>
          <a:p>
            <a:endParaRPr lang="en-US" sz="1600" b="1" dirty="0" smtClean="0">
              <a:solidFill>
                <a:schemeClr val="accent5">
                  <a:lumMod val="60000"/>
                  <a:lumOff val="40000"/>
                </a:schemeClr>
              </a:solidFill>
            </a:endParaRPr>
          </a:p>
          <a:p>
            <a:pPr marL="342900" indent="-342900">
              <a:buAutoNum type="arabicPeriod"/>
            </a:pPr>
            <a:r>
              <a:rPr lang="en-US" sz="1600" b="1" dirty="0" smtClean="0">
                <a:solidFill>
                  <a:schemeClr val="accent5">
                    <a:lumMod val="60000"/>
                    <a:lumOff val="40000"/>
                  </a:schemeClr>
                </a:solidFill>
              </a:rPr>
              <a:t>The </a:t>
            </a:r>
            <a:r>
              <a:rPr lang="en-US" sz="1600" b="1" dirty="0">
                <a:solidFill>
                  <a:schemeClr val="accent5">
                    <a:lumMod val="60000"/>
                    <a:lumOff val="40000"/>
                  </a:schemeClr>
                </a:solidFill>
              </a:rPr>
              <a:t>world needs more </a:t>
            </a:r>
            <a:r>
              <a:rPr lang="en-US" sz="1600" b="1" dirty="0" smtClean="0">
                <a:solidFill>
                  <a:schemeClr val="accent5">
                    <a:lumMod val="60000"/>
                    <a:lumOff val="40000"/>
                  </a:schemeClr>
                </a:solidFill>
              </a:rPr>
              <a:t>energy</a:t>
            </a:r>
          </a:p>
          <a:p>
            <a:r>
              <a:rPr lang="en-US" sz="1600" b="1" dirty="0">
                <a:solidFill>
                  <a:schemeClr val="accent5">
                    <a:lumMod val="60000"/>
                    <a:lumOff val="40000"/>
                  </a:schemeClr>
                </a:solidFill>
              </a:rPr>
              <a:t/>
            </a:r>
            <a:br>
              <a:rPr lang="en-US" sz="1600" b="1" dirty="0">
                <a:solidFill>
                  <a:schemeClr val="accent5">
                    <a:lumMod val="60000"/>
                    <a:lumOff val="40000"/>
                  </a:schemeClr>
                </a:solidFill>
              </a:rPr>
            </a:br>
            <a:r>
              <a:rPr lang="en-US" sz="1600" b="1" dirty="0" smtClean="0">
                <a:solidFill>
                  <a:schemeClr val="accent5">
                    <a:lumMod val="60000"/>
                    <a:lumOff val="40000"/>
                  </a:schemeClr>
                </a:solidFill>
              </a:rPr>
              <a:t>2. The </a:t>
            </a:r>
            <a:r>
              <a:rPr lang="en-US" sz="1600" b="1" dirty="0">
                <a:solidFill>
                  <a:schemeClr val="accent5">
                    <a:lumMod val="60000"/>
                    <a:lumOff val="40000"/>
                  </a:schemeClr>
                </a:solidFill>
              </a:rPr>
              <a:t>world needs more metals </a:t>
            </a:r>
            <a:r>
              <a:rPr lang="en-US" sz="1600" b="1" dirty="0" smtClean="0">
                <a:solidFill>
                  <a:schemeClr val="accent5">
                    <a:lumMod val="60000"/>
                    <a:lumOff val="40000"/>
                  </a:schemeClr>
                </a:solidFill>
              </a:rPr>
              <a:t>  and minerals</a:t>
            </a:r>
          </a:p>
          <a:p>
            <a:r>
              <a:rPr lang="en-US" sz="1600" b="1" dirty="0">
                <a:solidFill>
                  <a:schemeClr val="accent5">
                    <a:lumMod val="60000"/>
                    <a:lumOff val="40000"/>
                  </a:schemeClr>
                </a:solidFill>
              </a:rPr>
              <a:t/>
            </a:r>
            <a:br>
              <a:rPr lang="en-US" sz="1600" b="1" dirty="0">
                <a:solidFill>
                  <a:schemeClr val="accent5">
                    <a:lumMod val="60000"/>
                    <a:lumOff val="40000"/>
                  </a:schemeClr>
                </a:solidFill>
              </a:rPr>
            </a:br>
            <a:r>
              <a:rPr lang="en-US" sz="1600" b="1" dirty="0" smtClean="0">
                <a:solidFill>
                  <a:schemeClr val="accent5">
                    <a:lumMod val="60000"/>
                    <a:lumOff val="40000"/>
                  </a:schemeClr>
                </a:solidFill>
              </a:rPr>
              <a:t>3. The </a:t>
            </a:r>
            <a:r>
              <a:rPr lang="en-US" sz="1600" b="1" dirty="0">
                <a:solidFill>
                  <a:schemeClr val="accent5">
                    <a:lumMod val="60000"/>
                    <a:lumOff val="40000"/>
                  </a:schemeClr>
                </a:solidFill>
              </a:rPr>
              <a:t>world needs more </a:t>
            </a:r>
            <a:r>
              <a:rPr lang="en-US" sz="1600" b="1" dirty="0" smtClean="0">
                <a:solidFill>
                  <a:schemeClr val="accent5">
                    <a:lumMod val="60000"/>
                    <a:lumOff val="40000"/>
                  </a:schemeClr>
                </a:solidFill>
              </a:rPr>
              <a:t>food</a:t>
            </a:r>
          </a:p>
          <a:p>
            <a:r>
              <a:rPr lang="en-US" sz="1600" b="1" dirty="0">
                <a:solidFill>
                  <a:schemeClr val="accent5">
                    <a:lumMod val="60000"/>
                    <a:lumOff val="40000"/>
                  </a:schemeClr>
                </a:solidFill>
              </a:rPr>
              <a:t/>
            </a:r>
            <a:br>
              <a:rPr lang="en-US" sz="1600" b="1" dirty="0">
                <a:solidFill>
                  <a:schemeClr val="accent5">
                    <a:lumMod val="60000"/>
                    <a:lumOff val="40000"/>
                  </a:schemeClr>
                </a:solidFill>
              </a:rPr>
            </a:br>
            <a:r>
              <a:rPr lang="en-US" sz="1600" b="1" dirty="0" smtClean="0">
                <a:solidFill>
                  <a:schemeClr val="accent5">
                    <a:lumMod val="60000"/>
                    <a:lumOff val="40000"/>
                  </a:schemeClr>
                </a:solidFill>
              </a:rPr>
              <a:t>4. The </a:t>
            </a:r>
            <a:r>
              <a:rPr lang="en-US" sz="1600" b="1" dirty="0">
                <a:solidFill>
                  <a:schemeClr val="accent5">
                    <a:lumMod val="60000"/>
                    <a:lumOff val="40000"/>
                  </a:schemeClr>
                </a:solidFill>
              </a:rPr>
              <a:t>world </a:t>
            </a:r>
            <a:r>
              <a:rPr lang="en-US" sz="1600" b="1" dirty="0" smtClean="0">
                <a:solidFill>
                  <a:schemeClr val="accent5">
                    <a:lumMod val="60000"/>
                    <a:lumOff val="40000"/>
                  </a:schemeClr>
                </a:solidFill>
              </a:rPr>
              <a:t>wants to </a:t>
            </a:r>
            <a:r>
              <a:rPr lang="en-US" sz="1600" b="1" dirty="0">
                <a:solidFill>
                  <a:schemeClr val="accent5">
                    <a:lumMod val="60000"/>
                    <a:lumOff val="40000"/>
                  </a:schemeClr>
                </a:solidFill>
              </a:rPr>
              <a:t>see northern lights, </a:t>
            </a:r>
            <a:r>
              <a:rPr lang="en-US" sz="1600" b="1" dirty="0" smtClean="0">
                <a:solidFill>
                  <a:schemeClr val="accent5">
                    <a:lumMod val="60000"/>
                    <a:lumOff val="40000"/>
                  </a:schemeClr>
                </a:solidFill>
              </a:rPr>
              <a:t>Arctic nature</a:t>
            </a:r>
            <a:endParaRPr lang="nb-NO" sz="1600" b="1" dirty="0">
              <a:solidFill>
                <a:schemeClr val="accent5">
                  <a:lumMod val="60000"/>
                  <a:lumOff val="40000"/>
                </a:schemeClr>
              </a:solidFill>
            </a:endParaRPr>
          </a:p>
        </p:txBody>
      </p:sp>
    </p:spTree>
    <p:extLst>
      <p:ext uri="{BB962C8B-B14F-4D97-AF65-F5344CB8AC3E}">
        <p14:creationId xmlns:p14="http://schemas.microsoft.com/office/powerpoint/2010/main" val="169501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z="2800" dirty="0"/>
              <a:t>A region rich in natural resources </a:t>
            </a:r>
            <a:endParaRPr lang="nb-NO" dirty="0"/>
          </a:p>
        </p:txBody>
      </p:sp>
      <p:sp>
        <p:nvSpPr>
          <p:cNvPr id="3" name="Plassholder for innhold 2"/>
          <p:cNvSpPr>
            <a:spLocks noGrp="1"/>
          </p:cNvSpPr>
          <p:nvPr>
            <p:ph idx="4294967295"/>
          </p:nvPr>
        </p:nvSpPr>
        <p:spPr>
          <a:xfrm>
            <a:off x="1243663" y="1556792"/>
            <a:ext cx="7000745" cy="4293806"/>
          </a:xfrm>
          <a:ln>
            <a:noFill/>
          </a:ln>
        </p:spPr>
        <p:txBody>
          <a:bodyPr/>
          <a:lstStyle/>
          <a:p>
            <a:pPr marL="0" indent="0">
              <a:buNone/>
            </a:pPr>
            <a:r>
              <a:rPr lang="en-CA" dirty="0" smtClean="0"/>
              <a:t>Still of even greater importance; </a:t>
            </a:r>
          </a:p>
          <a:p>
            <a:r>
              <a:rPr lang="en-CA" dirty="0" smtClean="0"/>
              <a:t>Knowledge </a:t>
            </a:r>
          </a:p>
          <a:p>
            <a:r>
              <a:rPr lang="nb-NO" dirty="0" smtClean="0"/>
              <a:t>People </a:t>
            </a:r>
            <a:r>
              <a:rPr lang="nb-NO" dirty="0" err="1" smtClean="0"/>
              <a:t>living</a:t>
            </a:r>
            <a:r>
              <a:rPr lang="nb-NO" dirty="0" smtClean="0"/>
              <a:t> in </a:t>
            </a:r>
            <a:r>
              <a:rPr lang="nb-NO" dirty="0" err="1" smtClean="0"/>
              <a:t>the</a:t>
            </a:r>
            <a:r>
              <a:rPr lang="nb-NO" dirty="0" smtClean="0"/>
              <a:t> </a:t>
            </a:r>
            <a:r>
              <a:rPr lang="nb-NO" dirty="0" err="1" smtClean="0"/>
              <a:t>north</a:t>
            </a:r>
            <a:endParaRPr lang="nb-NO" dirty="0"/>
          </a:p>
          <a:p>
            <a:r>
              <a:rPr lang="en-US" dirty="0" smtClean="0"/>
              <a:t>World-leading </a:t>
            </a:r>
            <a:r>
              <a:rPr lang="en-US" dirty="0"/>
              <a:t>research </a:t>
            </a:r>
            <a:r>
              <a:rPr lang="en-US" dirty="0" smtClean="0"/>
              <a:t>communities and cities</a:t>
            </a:r>
            <a:endParaRPr lang="nb-NO" dirty="0" smtClean="0"/>
          </a:p>
        </p:txBody>
      </p:sp>
      <p:sp>
        <p:nvSpPr>
          <p:cNvPr id="6" name="AutoShape 2" descr="data:image/jpeg;base64,/9j/4AAQSkZJRgABAQAAAQABAAD/2wCEAAkGBxQTEhQUEhQVFBUVFxYVFRUYFRcUFRQUFxUWFxUVFBUcHCggGBwlHBQVITEhJSkrLi4uFx8zODMsNygtLisBCgoKDg0OGxAQGywkHyYsLCwsLCw0NC0sLCwsLCwsLCwsLCwsLCwsLCwsLCwsLCwsLCwsLCwsLCwsLCwsLCwsLP/AABEIALkBEAMBIgACEQEDEQH/xAAbAAACAwEBAQAAAAAAAAAAAAAAAwECBAUGB//EAEEQAAEDAgMEBwQHBwMFAAAAAAEAAhEDIQQSMQVBUWETIjJxgZGhBkKxwVJicrLR4fAUFSMzgpLCotLxFkNTc5P/xAAaAQADAQEBAQAAAAAAAAAAAAAAAgMBBAUG/8QAKxEAAgICAgEDAQgDAAAAAAAAAAECEQMhEjFBBCJhURMyQnGBoeHwFLHB/9oADAMBAAIRAxEAPwD52pQhfTHhAhClAAhClAAhCEACFKhaAIQpWACEIQYCEIQAIQhBpCFKhAAhCEAChCEAChSoQaCEKEACEKEAChSoWAChMdT6odxJHlB/y9EtFjNUMUn8vHh6FCc7sAfWPoGj5lZJ0ZGNiUIUphQQhCABCEIAlCEIAEIQgAQhCDAQhCDQQhCABQpUIAEIQgAUKVCDSwZ1SeBA85/BVTmfy3/aZ8HpKVGvwQhCFphChSoQAKFKAg0uex3OPqB+CUmt7Lu9vwclwlXkZ+Brf13pj+yz+o/dHySz+f4frmmVNGfZ+LnIfaBdMWhCE4hKhSmVh2ebQT3y78FlhWhaEIWgCEKUGEIQpQAIQhYBClEKQw8Ci6NSbIQriieCl2HdujxMfIqUs0IrbRSOGcn0KQik4HeJ8VJCeMlJWhJRcXTIUKUJjCEIQgBzR/Dd9un92okLVl/hOPFzPQVAsyWLux5KqKoUqEwhCFKhAEITqA7X2f8AJqUQssatWXp6O7gfX81Rmvdfyur0ve+z8wqjQ+Xn/wAFYu2N4RYlMr7vst9ZPzS3A7hPiBC0VaZJ4Wb9xqlLNBNbHjim09CEJ3RKW0glfqsS8mr02R+BMJlcWZ9kfecpOFYZkTPEmPJaasQ23u/Mqf8AmR+hT/EdbZhAVhTPBamnkrFx8Er9a/ERl6ReZGUUTwVhQPJOcQNSPNQareKR+qyvpIZenxLyLGH5q37MIuVemcxhoc7Q2E6mBon0MJVe5zW0apLWhxGRwIabSbWHNSlnyvuRRYcS6RmZQaBHDiZVmsHALo4DYeJrECnRmXNa2XsElzM41I9266GD9j8Y99WmG02upEBwLxaWh0AiZ1UHn+s/3KLGvETgyOCkOv3rvYX2TqOe5hrU2x0fukxnpGpG7SI8VwvavZTsNWbTc/OcrXzlLO0ToJPDVIpwk6Ttj1JeAKAEBtmniJ32uRfyTaWGzCS4jgABNo5c/RC93QdHBfTWvIeC2YPZVRzDVAJpsIa9wAJAcYBgxK6DNmuh4AJIEtAOoBvmg2MXi+hVcXroYrRLL6aWSjiig47iofQI1C69bDFtRrSwuFi68B4kkljiOr1Y1B3zwWTaFMAuDRADiBv0JGu9dmL1jySSSOfJ6ZQTbOfCIVoQAu+zjSH/APZP/sb916ywtY/kn/2N+65ZoSR8jy8FIQrwohOJRSEQrQiEBRaho/7P+TUshPoizvsn4hJIWLsZrRaiLnud8PyVXC3ef+PiVeiL+BHmCFOJ7XgPhPzS37ja9pdhBIDZcTuAJOk6LZ0bndKW0XP6PMXOAdlaGtFyQYEc1uwdXHdLRq08O4OuaZLHZXBtMNcQSbgABc+ljMRSpV2U7UqnSBxygy3q5hmIkCI04rxVK/u14/k9Truyr3ueWAUcsi1ssjUG+vek1i5r3MLRmaQNZAkA6709r8QKlGHlr4aKZBAIHu3Fx8VtrezlYuxLqtVuak9rXu67szi1ps6OB3reai6dGU5LRyxnLQZaOu1mnEAz3XWx+FMgdI0QwalrQT0kTc/W9DzTsb7Minhqdbp2kvexnR5YLczZzF2bd3blkZg6ZrU2VKkMygOeCBbpDJBMjQnyTrIpRbiLxalTOpsvA4TJUOIrnO2q0Na18tcyW5yIbJsTvGi49B1DoDmPXAZA62nvaWsuozBYFtLEfxCajaobRl05qctlxAbBtPDRYMBSwhwdY1ajxiQP4LWiWOsLuMc+WijBtW3bv+6Hl9NHUxO2MGHUslAENNOZpsl0NqB0kkzJc3X6PIJO1vaGlV6AU6Ap9E0gxlbmOUCbDkuVUfSBbEkZmzaLdaRr3LXhdo0W1KbjTJDWkEANEuht58D5qixqL5LsRzctMjZ+3XUnvc1gdny2MnsVA8aG+i0v9o8QKz3hrabqlNrS3KYLRmgw4k+PJXo+04Y8EUhZwcBMXFbpBoLWsqbb9pziMS6u6mwFzWNAPWAyl2h/qWK3Pa/U3Sjpk4HGY5ha6mHsAczKcgAzmmWtMkXOVKxW2cYyrUz1qjXuIL4cQScoEkttoAtOC9rMQwtyBnULC3qk3bTLBN+BKxYvalerWqVHAF7yC6GAxAgWvCSEHy2lRspKtNjdl4HE4msKbahzOi73mP5ZIkyT2RHosntJsqphqvRVS1zoDpaS4QSRqQPolaMKzFsPSMD2kFrc0RBLDlH9pWHa76peDWLi+Bdxk5d3zT1u09GJ/Xs0BrgGzoRa8wJO7deVrokwIO8rNmJDZmACG2i0k243JW7CU5a2eMafnyS4/kafQbHx9VuFqhmW5BIcCSRLAA2NDKYzGV2lx6ogS8ANLpIykQbky4iBfyXIwG0DTpVIaTMAX+iQZVam0KjaxqBoJ0kxAkXgRY21XL9m25FuekOxW0qznTmLTvtfhcbtFGJ7N9d6wHFPdcAXOpJ9OK31B1R4L08EVFxpHHlk2nsywiFaEQvSs4aGD+Uftt+65IIWgHqEfWb916TCVPsZopCiEyFEJrFohrJnkJ9QqtbdOpb+75hVaL+Ky+xuPRFIdr7J+SXCdTGv2T8EuEJ7BoKQ6w7witqfD4K9LtTwv+vFUqNg+XwS37hq9p2Nl7YxmIc2nTeP4THuNmty0y3r3IvZcfGVqrSaTnGLgNkQA9rXR5Bvkt37vq4bon5mgVS5hyOIJaIDg6wsfVIq7Keabqrqrey90S4uOQtbAJGt/ReLGo7VJfkei3fdm3Fezlend9RoLWPeLumGZLC1v5gjuK57qYMmrVOZzja7iYAGYknw8FjqVXGCSTY6kngfwUUWEid59P1dUxxnfud/oLJx8I09FR+m4+H5JlbourOc9S3dmf8ANZcnd5/rgmVKZhn2f83rov4JGLH4prTlpNjeS45ifyXUwm1sIaBZUw7m1urlqNqOcwgZQ7MybEw47xdedxDpe7vjysqSoZI8vj8tDxdHv8fjNn9U0KdrfSIJ6OsDq76RpeXgs3tPtKhW6IYWiyhla4OOUdcw2C4DXR3mvO7KpdWSNbrp9UCY9FKMIpp22UbbXg6mzdvU6YAdRaSOjJIa0TlrZzu3iy6g9vHNr1alOkG9Iym0iW6Nz8G/W9F5fpmgEwRHJRRxTXEgaxKyWPG3tGqU/DG4faJa6Q0GMn+ljm/NNZtp4e9wY3rRx3CLXXFOLyn3hG8aaXvK7mA2pjaQPROxDQ6JyhxBJAidZtCpLMorx+rEWOy9LblcgtDZGZjrMJ6zWZR6Ll7Tqvc8GoCHGNQRbdA4aro0PaLF03QKlUOscrqcmzSwHK5p3AjwWLaGNdWeHVSXOiAS0tMSTwG8lTjN3VKvh/wM4Lscw2HL9XXRwtdgYA5zRBky6I9Oa5f7VIa2AMoIkbwSTeTrfdyXL2hlNUy4CQBBcOGuWEKzXRro4rI1xgkQ7Qd0H0SMdVlzpmA4jdGpibrbs7arWHNlYAOyBJaDIIiZ4Lq7R9rKlTo6T4FKl1C1ry0vAbkIJGgIF480nKaeomtKls882sdA0mLbvmV03dgdw+Cw18YzUQ1u4AGBc2AHetzOs1sXkA6cl3wkrTs5pLTElCvlUZV3WctEjsH7Tfg9LTgOoftN+D0uFiZtFFLRJG7nwVxSPA+RUii76J8isc0jVFsW33ovrfjBCh+v671ajRcAZadT96QrOoutb1CxTRriyo1Pc74FLWltIydNHbxvB5pfQH6v9zfxRzRvBixofAfP5BFbU96Y6gdJbvOv64JVTUrFJN6Di0hWFZHRnO51ichEBvVJMX5cAl9Fykb7/krYTCvA6QkZTIaCYnqOvwAWd2Lc2bsLZE5XZomRuPf5LzFDJx0djlG9nqdj+zFSux9QllOm0H+I4nLmDQ7KIF3EA2svP1ZGlvH8Fah7TVmZ2scWNIcxwBjM29nJeAd0pI0huYngJvPJbghlTbyP8jJyg/uiXONrlaa/ZYeDD99/4LV+7wfePfHdoZU4zZbyA0ERlDS7gXOP+5X6EZ5Qm570O4q2Pomk8tdrx3HmqgSyeZ+A/Aqb0MkdzZ56je5bHOsuXgK7MrRmFhe4Wx+IZHab5hSXY76NuEph7g06EiV1Nr4CmwOcwROUehlcXA4loObM0Rvm2m9bcTtAPZBczXc7gLLmzqTzJropjpY6I2rhA7DYfI05nMfmIA7gXHcL6qMPgwRTJNJuWkGFpc0QScxvMRLj5Lr+zm0izomB0NeGMJkCB01MzcbhPBew2tjW1KFbDmuWvqZcuZ00y2WgknLbeY1XLPI4vi/q9/qWUU1Z80p4Jv7SzNkc3JRaSKjMuZlJzSSc1jMHxVsRh2hjOs2W9JZrmknPmI0O63mvYbAwzsA8V24jDO6RrqUZ5yyWul3VNop+ZC0bY2+6thapqPpNmlkaA5vWjwF7pXlqaS30HDWz5tUPXHcPiVXEESDBME6CbFgHBUxdVuYHM3SNRIg7x4+hXTwWGovYS97A/VozwSOqIDRqet6LvlJVbI0cbD6Ab7DRdHaxzOOUCwqdaOqS2ZgjU6Kz8IBVEDq3yndaTYnWy6G26Qcym8dstrl5gScrZGbw/VlrlTj83/oXjpi/2FrQ3Lvgmdd033plLt+J+arTrEQHRa0i40Bsd+qZiMOQYdmZmhwPZMOgtI5GRyMpozk1TfgxpXaHupg6hJfg+B81NDpAYeWuG50ZTus4C063sLI2hiHMkNyO3SHT4xwVcEsn4Rcih5EPpOaCCN4+DkpJO1Zc0Ak9btACB1SI9QuiCxzZIyu04SRyXdHK1p/sczgntGSFGVWdSfeII7il1HGbacxed9pTtwl2jEpLoblBi/wWj93mBzPLfA+a53TGbxwtx3JtKu8aEDeBukQbi/Bc0saf3WWU3+JHRp4IWkONw0wJ1tp4pw2eI03cp3bp5rnP2sGhuZ0Ew4gMH0ozAkRAjTkh+06YJis4louMrdBvuzgovHJ+UVUkvBsqbPIzGLBoPxXJfQeTDWPdo0QJk/RHE8lt/frCCCS6WwCGtAJ0BNuHBVwmPNOILhcPBBIIIAgi9jrdPiWSNk8jgx4ogMa13WgQBuNogNngk1sOA2AA0bmtgeZUvdUkwLbpiVgx+JIIDg0u3DWI3rqS0RbM1TZbnEnMYuAA0mJtqdVfC7PNIktJv1STAtraN9vVLbVeeA8AtVR5cACWzaZggxy8ljhfgFKjoYjGPqZcxacrWsaMoADWghoga+KVVxlV9MUnEBgdnAa0SSQB1na7tJhcijWHSBoynmGwLcDK6INtZU3GPVDc2/Jy8bhqLoNR7rbwBvO/xC00sTRbRdQFZ4p1C0vaaTTdk5d3M8FXEUQZ05hYDhmjQuJ3GJj1STwp7RscjWmTVpYb6b3Duj5JlV9BzYc55HCGifILJiNmSzMH2BjrC5dqTPdCznZsC7kjTXgdNM69PF4bojQzVhTLhULYaQXta4AyeTisQpYUnq9J/c0fJKo7IlhfJyhwYTHvOa9wHkx3kqDAgcSoriimzrYTaVGmzIA8tM++2fgjGbTw9VxfUFZ7zEudUmYEC8cAAsuF2OKgETewHG4A+K6WI9kHMflLXWykm0DMAR731lKUsSexkpM5wxGE/wDG/wD+pW/DYvDPa2kczKbS5zc9Y5A52UOIEanK3yTj7IODGuy9oxEA7ifpclGL9nWtwvTuAAmo0jQjI2mQRJ1PSEeCRZcDa8jOMy/7HhTMOpHf2rd2q0taAGhtQASIDSYAAMjWw/JeFoVC0y3VdehiTHWBB5EEHmLrslGJF2dWtiSHbiG2BLiSeqZ6u5JpVnOAzRHfmN7OssOGxzCSX2yki4zboW07VoQP4dPzqN/yhLDjdNjS60jQ3j0ciYktgEciN8wYlMqVSR/EGUD3ZcSdI3zw8kzB0KdWiKgGSamWQ5xlobxOl98blbFYTrkucQTcEU3uHAiQ2ArxUU0yMm30citiACRk/wBTvW6tiAGFw6Nnui4zRMAxOmpjwXQGz2WmoTBnsvb8lrqtY7tvbqDYEXBkXVeSa7RNRd+TlYjDw1rqeUXykGwmBra8wUMNRrRmLIBsRJgn/hdLo6A/7k771Jv4qrqjB2alOObp+YSJK7srylVUKphxLZqOyxJyjLe35rRjHNcwNAzQb75AFvkUl75salI+BnwOZKYGl0EhwnnfhccimtC1aIFOkWiZDw4RoGxB4HXTwUsbDoaQ6ZN/hfvVm0mEBwcdBo2x7xlSKjjIgmSTuE3kxGWZsErdbBKx2Lwhe2A1s6ZpjqgzEd6ihgniczm8B73LeOCTh5zgFxIdJjUHWZ3blrMNMxmtGsW4962KT9w3NpcSWYVo1LTH1QEvFVOsw3ibgWJAiYMGNStDmj6JjkdPPVVa8y6WWAGW7SeafbEtGKvttx/liGzGZ1yZANmzaxm89y5VUy4S5xLtSeXDcO5Uoize5p8cjQoqfzGDv+BUrfk3yaDQZOgPgPkFGIOVjstpH+TQfiVYJeKMtd3H063+KYwMGYyn9cF1mugXI8lw8K7qp1TEUATd1hcCfG5TqSS2Tpt6Oh0MyA4zzcQseNJDI6ocSZIvaBAnxKfgmUHMzuAi8A7o3arBjcQ0SWixGURu0iPJJOnG0x42nTQqjiXZGtJEZ5IsJkm/+krovFlzMHUYYDtRpPGd3ium7RcrlbOmtHRwDh+zvZxrUXcrU8QP8kYzChrfEfBYcPUgg8wtuOxeaRJ3bo4rlyJrKqKQ+4dX2boN6jnbmZhpqK1Nex2xiWdBiHCMwFKP6S38F85ZtLo6TIucjhH9QPyWtu0y5okDrNaTGYweXWjzC4suKTly+f8ApaElVHovZTanS1xSqgZRTe8b7nLFrbine1jaLsPlEZWNFTLIGZ+WDI36N8l4arXjENjTIzl7l/gFOMxRygSe3Vm50LW5fmtWF/aRlHXQOftaZmxDac9VjQdJjnqFRtAAeIHhdLIvKeKRdlIJEHh4L1eTkclJGeA02bYm5trCXiqLKgaRIEE34jVPbhSKhabxB7wGhw38Cm1sC8BoiGmzbg630ngUnJIZ/Bu2e57MOxrXtADzEt0JzGSZvrotv7xqMBnLV0gMGUjvu75LlYcwwsfBAqXBto0jTyWjpmsswNA1N4Erpu1oj5HVdsPItRqN7iPm1Zv+oHaAVCeBaB65VWpjJtmYD9o/7VAd9Zni5x+YQrB0Xdt2pvFQd2V3yST7Rm8ufa3uj0Ks+Y7TCdwAcSe6Xrz1bA1HOcQ03JO4amdJQ3JGpROy72i3y/8AvZ+K6OGJgVOsSXAlsg5jBAJ5iB6LyY2VUicsf1BeiwuPApw8hhBGpbcAk2sBvQpPdmOK8Gmhgy1tnHtExkcYBMgCbWunNDho1x4mGiY3gSqjatJsDpGzA3hVften9Nvmn5pC8WS2mQ7NkJPMwBu3BDzVM9Vjf7j8guXidvEEAEGd4iB3pH/UD49zzPyR9qjeDOwW1eIHgD8VRwqb3/6Wrjfvt5gAsG73jC9H0TNHGTxOYeipCXLpiSjXZw3YWo0ABhIhvunc0A/BJdgqxLXZHTMdm4EHcvWZlEunl3X/ADWuBiZ51uz6+sEcurdVOza5mWwIdvbvaQNDzXpGkxe5UOqR+pRwQWeObhqjBDmkXU1cCHtnR3x7wvXPaCLrh4wDMQGu0kGOqe4oeONUzOTTtHIwNOCA4nKSGmN0nX1XYq4FgaRFjrxXHLm3kySZAuNY3+C7eErZ2A74uOek+ijBLwUk32cD9lOdrZkZrd2p+S9FjsJkyCZzCdDy/FYqnVeJ+tHi1w+YXU2himV6lBrC6zYdYjXKLSoZYuM0vBWElKJlo0ARv1b6ujgn1NnOzuAaeqATJveeXJGCxAAgz2mbjuq3XaqbQpNxNbMHwWMibGevMi/JcuSck3S/ui0UmjxuSf1xWhtZ2gMQAPJFBpmcpvljyKlzoc6QRpaO9dXCLIc5IdgpL8zhMQN++YVdtPAc2BHVHHWStTWjonmRY0d17grkbRNxvsPmpxgntDuTWjUCIHiteFNvH8FhGgTqb7eITQ7Mn0RVxYdUcRwDdOFMNPq0rpbR2+wsYwWLLHqASRTydqL3XCpntnmfUFJxJlzo1k/FSeKMnvwNyaQ6rXzFxvrPxT83UWBlS1+fwWyequuGqRCXkS6nJVazCfT0gfJXlRK6nFHMpMh2JIBGUTmaQe4P/EeSijUedQB8UVKcweBE+M/grSkSfJ7KOUeK1sv0juPgm5Q5txMcu9Z5Vqb5OUWki/670TjoITdl37NYT2e/d6Krtms+j6lMpYnUSZ03HRVqYuIvqeCg4auiqnujj4um0Ohsc0kM7z4LuitmMSL8R8bK7nOG8frwS/Z2Pzo4IoO+i7+0r2+zapfTbPaAhw3yLT4rhPLoiR5/ksv7K/VpE8QS0+BCpBcPArkpHpbc/NypUqMBgxPA6pf7x4P8m/kuFXxJLiTcneulUyNM7xxdMb47pCmltGdOsJibSPAahebbWKbhsVBMrXSDjI9IBnuXy3c0WH9W8rSSuFSx7Z3tPGRHiJut37a3/wArfABKpIKZi2hg2tJdGuoBi/JUw2KyNc5tOWkgCNxI6s/ril7Tx4Ng5zvAAegWOjtANZlk3cHEcwbeQXPlnUriVhFtbOmMC85DUBBc5pA3wWvN+fV0TTTbSfSc4GDc757JQzbzXllzLcsgt4NqN8e0PNU2rjhU6OI6oINo3BcynOb9xZxjFaGYOswkboLTpu6UfJO29i5xL3U3kgsbcAiYzLHspwDnyfdb98LZSymrVJM/wrXOsnmkaSm2am3FI1bNyltPTtUpsZ95cvbAiu8N0toO9dXYdVuanOnS07csv4krRWosdiK8tBEtIv3qMcnGbKOHKJxNitDq7Gv7JiZmOw4i3kqe1lBrK2VkRlabCLy7iui7At6YZeqehw7uqQOs6m0OPj81y/aylkfTuTmpMcSTJkl8/BVjkUppr6E3Go7+pQGw8UZ0pos09/xTaTZnkCfIKkHRkhuzYy1CfonzV8MG9IHcifGCm7FrMayvmuSyw5zK04WiMzwQJpyXdwMW8SFzyl7pFUtI4eJAzGx1Ku49VdDamHa0McIhzWnS85WudI/rCybSw5pPfTdEtMGDI0BsfFdWKadEMkasySiVSUSu6zkoc09V3gqShhs7w+KpKxM1otKlpuO8KkqJQzEhjNYVXCYH60/NDTdVJWfA3yTTwpDwQ7Q+Y4LW8TvCytNx3hVJSqNDOTZq6EKWuGmnLRZAU41hAkShxBMyOcfpu81mdWKcshSW10WjvsYKpUC5VEyjvWOTemM1RopUxuHjuH4rSGn6Xol4bshOW0Rb2Za9IEiXRzOg8gsdZsEwZA3jetOM0PeEmh2SpTVyopB+2xmAsSeUfryW7pFiw+hT06xqjJTdjukUipCSpCVwQcmasPiS0ggkXabRu01WultIZ3uJccwGoEyOMLlBTvSPHFjKbR2KW0OtOvUptuPoGw8rLFtqt0rmT7rQ0d0uPzKyhSUnBRdoblaGA2A4KzHx5H4JSlBopuMLcwHvAjguo3aYDqjoP8Rro01dvInjey8/U18Vr3N7vxVI44vsSU2ujo43HZ2M+rIi25lJs+OUqNsYgPqvcCCDlMi/uNXOQqxxJPRN5G+yZRKqgqpOhjDZ3d8wqyhuju7/ACCqg2i0qJVShaFFw5RKqhAUXa6470ONyqt1Heh+p7ysNokFS42CWVeohgf/2Q==">
            <a:hlinkClick r:id="rId2"/>
          </p:cNvPr>
          <p:cNvSpPr>
            <a:spLocks noChangeAspect="1" noChangeArrowheads="1"/>
          </p:cNvSpPr>
          <p:nvPr/>
        </p:nvSpPr>
        <p:spPr bwMode="auto">
          <a:xfrm>
            <a:off x="134938" y="-769938"/>
            <a:ext cx="237172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4" descr="data:image/jpeg;base64,/9j/4AAQSkZJRgABAQAAAQABAAD/2wCEAAkGBxQTEhQUEhQVFBUVFxYVFRUYFRcUFRQUFxUWFxUVFBUcHCggGBwlHBQVITEhJSkrLi4uFx8zODMsNygtLisBCgoKDg0OGxAQGywkHyYsLCwsLCw0NC0sLCwsLCwsLCwsLCwsLCwsLCwsLCwsLCwsLCwsLCwsLCwsLCwsLCwsLP/AABEIALkBEAMBIgACEQEDEQH/xAAbAAACAwEBAQAAAAAAAAAAAAAAAwECBAUGB//EAEEQAAEDAgMEBwQHBwMFAAAAAAEAAhEDIQQSMQVBUWETIjJxgZGhBkKxwVJicrLR4fAUFSMzgpLCotLxFkNTc5P/xAAaAQADAQEBAQAAAAAAAAAAAAAAAgMBBAUG/8QAKxEAAgICAgEDAQgDAAAAAAAAAAECEQMhEjFBBCJhURMyQnGBoeHwFLHB/9oADAMBAAIRAxEAPwD52pQhfTHhAhClAAhClAAhCEACFKhaAIQpWACEIQYCEIQAIQhBpCFKhAAhCEAChCEAChSoQaCEKEACEKEAChSoWAChMdT6odxJHlB/y9EtFjNUMUn8vHh6FCc7sAfWPoGj5lZJ0ZGNiUIUphQQhCABCEIAlCEIAEIQgAQhCDAQhCDQQhCABQpUIAEIQgAUKVCDSwZ1SeBA85/BVTmfy3/aZ8HpKVGvwQhCFphChSoQAKFKAg0uex3OPqB+CUmt7Lu9vwclwlXkZ+Brf13pj+yz+o/dHySz+f4frmmVNGfZ+LnIfaBdMWhCE4hKhSmVh2ebQT3y78FlhWhaEIWgCEKUGEIQpQAIQhYBClEKQw8Ci6NSbIQriieCl2HdujxMfIqUs0IrbRSOGcn0KQik4HeJ8VJCeMlJWhJRcXTIUKUJjCEIQgBzR/Dd9un92okLVl/hOPFzPQVAsyWLux5KqKoUqEwhCFKhAEITqA7X2f8AJqUQssatWXp6O7gfX81Rmvdfyur0ve+z8wqjQ+Xn/wAFYu2N4RYlMr7vst9ZPzS3A7hPiBC0VaZJ4Wb9xqlLNBNbHjim09CEJ3RKW0glfqsS8mr02R+BMJlcWZ9kfecpOFYZkTPEmPJaasQ23u/Mqf8AmR+hT/EdbZhAVhTPBamnkrFx8Er9a/ERl6ReZGUUTwVhQPJOcQNSPNQareKR+qyvpIZenxLyLGH5q37MIuVemcxhoc7Q2E6mBon0MJVe5zW0apLWhxGRwIabSbWHNSlnyvuRRYcS6RmZQaBHDiZVmsHALo4DYeJrECnRmXNa2XsElzM41I9266GD9j8Y99WmG02upEBwLxaWh0AiZ1UHn+s/3KLGvETgyOCkOv3rvYX2TqOe5hrU2x0fukxnpGpG7SI8VwvavZTsNWbTc/OcrXzlLO0ToJPDVIpwk6Ttj1JeAKAEBtmniJ32uRfyTaWGzCS4jgABNo5c/RC93QdHBfTWvIeC2YPZVRzDVAJpsIa9wAJAcYBgxK6DNmuh4AJIEtAOoBvmg2MXi+hVcXroYrRLL6aWSjiig47iofQI1C69bDFtRrSwuFi68B4kkljiOr1Y1B3zwWTaFMAuDRADiBv0JGu9dmL1jySSSOfJ6ZQTbOfCIVoQAu+zjSH/APZP/sb916ywtY/kn/2N+65ZoSR8jy8FIQrwohOJRSEQrQiEBRaho/7P+TUshPoizvsn4hJIWLsZrRaiLnud8PyVXC3ef+PiVeiL+BHmCFOJ7XgPhPzS37ja9pdhBIDZcTuAJOk6LZ0bndKW0XP6PMXOAdlaGtFyQYEc1uwdXHdLRq08O4OuaZLHZXBtMNcQSbgABc+ljMRSpV2U7UqnSBxygy3q5hmIkCI04rxVK/u14/k9Truyr3ueWAUcsi1ssjUG+vek1i5r3MLRmaQNZAkA6709r8QKlGHlr4aKZBAIHu3Fx8VtrezlYuxLqtVuak9rXu67szi1ps6OB3reai6dGU5LRyxnLQZaOu1mnEAz3XWx+FMgdI0QwalrQT0kTc/W9DzTsb7Minhqdbp2kvexnR5YLczZzF2bd3blkZg6ZrU2VKkMygOeCBbpDJBMjQnyTrIpRbiLxalTOpsvA4TJUOIrnO2q0Na18tcyW5yIbJsTvGi49B1DoDmPXAZA62nvaWsuozBYFtLEfxCajaobRl05qctlxAbBtPDRYMBSwhwdY1ajxiQP4LWiWOsLuMc+WijBtW3bv+6Hl9NHUxO2MGHUslAENNOZpsl0NqB0kkzJc3X6PIJO1vaGlV6AU6Ap9E0gxlbmOUCbDkuVUfSBbEkZmzaLdaRr3LXhdo0W1KbjTJDWkEANEuht58D5qixqL5LsRzctMjZ+3XUnvc1gdny2MnsVA8aG+i0v9o8QKz3hrabqlNrS3KYLRmgw4k+PJXo+04Y8EUhZwcBMXFbpBoLWsqbb9pziMS6u6mwFzWNAPWAyl2h/qWK3Pa/U3Sjpk4HGY5ha6mHsAczKcgAzmmWtMkXOVKxW2cYyrUz1qjXuIL4cQScoEkttoAtOC9rMQwtyBnULC3qk3bTLBN+BKxYvalerWqVHAF7yC6GAxAgWvCSEHy2lRspKtNjdl4HE4msKbahzOi73mP5ZIkyT2RHosntJsqphqvRVS1zoDpaS4QSRqQPolaMKzFsPSMD2kFrc0RBLDlH9pWHa76peDWLi+Bdxk5d3zT1u09GJ/Xs0BrgGzoRa8wJO7deVrokwIO8rNmJDZmACG2i0k243JW7CU5a2eMafnyS4/kafQbHx9VuFqhmW5BIcCSRLAA2NDKYzGV2lx6ogS8ANLpIykQbky4iBfyXIwG0DTpVIaTMAX+iQZVam0KjaxqBoJ0kxAkXgRY21XL9m25FuekOxW0qznTmLTvtfhcbtFGJ7N9d6wHFPdcAXOpJ9OK31B1R4L08EVFxpHHlk2nsywiFaEQvSs4aGD+Uftt+65IIWgHqEfWb916TCVPsZopCiEyFEJrFohrJnkJ9QqtbdOpb+75hVaL+Ky+xuPRFIdr7J+SXCdTGv2T8EuEJ7BoKQ6w7witqfD4K9LtTwv+vFUqNg+XwS37hq9p2Nl7YxmIc2nTeP4THuNmty0y3r3IvZcfGVqrSaTnGLgNkQA9rXR5Bvkt37vq4bon5mgVS5hyOIJaIDg6wsfVIq7Keabqrqrey90S4uOQtbAJGt/ReLGo7VJfkei3fdm3Fezlend9RoLWPeLumGZLC1v5gjuK57qYMmrVOZzja7iYAGYknw8FjqVXGCSTY6kngfwUUWEid59P1dUxxnfud/oLJx8I09FR+m4+H5JlbourOc9S3dmf8ANZcnd5/rgmVKZhn2f83rov4JGLH4prTlpNjeS45ifyXUwm1sIaBZUw7m1urlqNqOcwgZQ7MybEw47xdedxDpe7vjysqSoZI8vj8tDxdHv8fjNn9U0KdrfSIJ6OsDq76RpeXgs3tPtKhW6IYWiyhla4OOUdcw2C4DXR3mvO7KpdWSNbrp9UCY9FKMIpp22UbbXg6mzdvU6YAdRaSOjJIa0TlrZzu3iy6g9vHNr1alOkG9Iym0iW6Nz8G/W9F5fpmgEwRHJRRxTXEgaxKyWPG3tGqU/DG4faJa6Q0GMn+ljm/NNZtp4e9wY3rRx3CLXXFOLyn3hG8aaXvK7mA2pjaQPROxDQ6JyhxBJAidZtCpLMorx+rEWOy9LblcgtDZGZjrMJ6zWZR6Ll7Tqvc8GoCHGNQRbdA4aro0PaLF03QKlUOscrqcmzSwHK5p3AjwWLaGNdWeHVSXOiAS0tMSTwG8lTjN3VKvh/wM4Lscw2HL9XXRwtdgYA5zRBky6I9Oa5f7VIa2AMoIkbwSTeTrfdyXL2hlNUy4CQBBcOGuWEKzXRro4rI1xgkQ7Qd0H0SMdVlzpmA4jdGpibrbs7arWHNlYAOyBJaDIIiZ4Lq7R9rKlTo6T4FKl1C1ry0vAbkIJGgIF480nKaeomtKls882sdA0mLbvmV03dgdw+Cw18YzUQ1u4AGBc2AHetzOs1sXkA6cl3wkrTs5pLTElCvlUZV3WctEjsH7Tfg9LTgOoftN+D0uFiZtFFLRJG7nwVxSPA+RUii76J8isc0jVFsW33ovrfjBCh+v671ajRcAZadT96QrOoutb1CxTRriyo1Pc74FLWltIydNHbxvB5pfQH6v9zfxRzRvBixofAfP5BFbU96Y6gdJbvOv64JVTUrFJN6Di0hWFZHRnO51ichEBvVJMX5cAl9Fykb7/krYTCvA6QkZTIaCYnqOvwAWd2Lc2bsLZE5XZomRuPf5LzFDJx0djlG9nqdj+zFSux9QllOm0H+I4nLmDQ7KIF3EA2svP1ZGlvH8Fah7TVmZ2scWNIcxwBjM29nJeAd0pI0huYngJvPJbghlTbyP8jJyg/uiXONrlaa/ZYeDD99/4LV+7wfePfHdoZU4zZbyA0ERlDS7gXOP+5X6EZ5Qm570O4q2Pomk8tdrx3HmqgSyeZ+A/Aqb0MkdzZ56je5bHOsuXgK7MrRmFhe4Wx+IZHab5hSXY76NuEph7g06EiV1Nr4CmwOcwROUehlcXA4loObM0Rvm2m9bcTtAPZBczXc7gLLmzqTzJropjpY6I2rhA7DYfI05nMfmIA7gXHcL6qMPgwRTJNJuWkGFpc0QScxvMRLj5Lr+zm0izomB0NeGMJkCB01MzcbhPBew2tjW1KFbDmuWvqZcuZ00y2WgknLbeY1XLPI4vi/q9/qWUU1Z80p4Jv7SzNkc3JRaSKjMuZlJzSSc1jMHxVsRh2hjOs2W9JZrmknPmI0O63mvYbAwzsA8V24jDO6RrqUZ5yyWul3VNop+ZC0bY2+6thapqPpNmlkaA5vWjwF7pXlqaS30HDWz5tUPXHcPiVXEESDBME6CbFgHBUxdVuYHM3SNRIg7x4+hXTwWGovYS97A/VozwSOqIDRqet6LvlJVbI0cbD6Ab7DRdHaxzOOUCwqdaOqS2ZgjU6Kz8IBVEDq3yndaTYnWy6G26Qcym8dstrl5gScrZGbw/VlrlTj83/oXjpi/2FrQ3Lvgmdd033plLt+J+arTrEQHRa0i40Bsd+qZiMOQYdmZmhwPZMOgtI5GRyMpozk1TfgxpXaHupg6hJfg+B81NDpAYeWuG50ZTus4C063sLI2hiHMkNyO3SHT4xwVcEsn4Rcih5EPpOaCCN4+DkpJO1Zc0Ak9btACB1SI9QuiCxzZIyu04SRyXdHK1p/sczgntGSFGVWdSfeII7il1HGbacxed9pTtwl2jEpLoblBi/wWj93mBzPLfA+a53TGbxwtx3JtKu8aEDeBukQbi/Bc0saf3WWU3+JHRp4IWkONw0wJ1tp4pw2eI03cp3bp5rnP2sGhuZ0Ew4gMH0ozAkRAjTkh+06YJis4louMrdBvuzgovHJ+UVUkvBsqbPIzGLBoPxXJfQeTDWPdo0QJk/RHE8lt/frCCCS6WwCGtAJ0BNuHBVwmPNOILhcPBBIIIAgi9jrdPiWSNk8jgx4ogMa13WgQBuNogNngk1sOA2AA0bmtgeZUvdUkwLbpiVgx+JIIDg0u3DWI3rqS0RbM1TZbnEnMYuAA0mJtqdVfC7PNIktJv1STAtraN9vVLbVeeA8AtVR5cACWzaZggxy8ljhfgFKjoYjGPqZcxacrWsaMoADWghoga+KVVxlV9MUnEBgdnAa0SSQB1na7tJhcijWHSBoynmGwLcDK6INtZU3GPVDc2/Jy8bhqLoNR7rbwBvO/xC00sTRbRdQFZ4p1C0vaaTTdk5d3M8FXEUQZ05hYDhmjQuJ3GJj1STwp7RscjWmTVpYb6b3Duj5JlV9BzYc55HCGifILJiNmSzMH2BjrC5dqTPdCznZsC7kjTXgdNM69PF4bojQzVhTLhULYaQXta4AyeTisQpYUnq9J/c0fJKo7IlhfJyhwYTHvOa9wHkx3kqDAgcSoriimzrYTaVGmzIA8tM++2fgjGbTw9VxfUFZ7zEudUmYEC8cAAsuF2OKgETewHG4A+K6WI9kHMflLXWykm0DMAR731lKUsSexkpM5wxGE/wDG/wD+pW/DYvDPa2kczKbS5zc9Y5A52UOIEanK3yTj7IODGuy9oxEA7ifpclGL9nWtwvTuAAmo0jQjI2mQRJ1PSEeCRZcDa8jOMy/7HhTMOpHf2rd2q0taAGhtQASIDSYAAMjWw/JeFoVC0y3VdehiTHWBB5EEHmLrslGJF2dWtiSHbiG2BLiSeqZ6u5JpVnOAzRHfmN7OssOGxzCSX2yki4zboW07VoQP4dPzqN/yhLDjdNjS60jQ3j0ciYktgEciN8wYlMqVSR/EGUD3ZcSdI3zw8kzB0KdWiKgGSamWQ5xlobxOl98blbFYTrkucQTcEU3uHAiQ2ArxUU0yMm30citiACRk/wBTvW6tiAGFw6Nnui4zRMAxOmpjwXQGz2WmoTBnsvb8lrqtY7tvbqDYEXBkXVeSa7RNRd+TlYjDw1rqeUXykGwmBra8wUMNRrRmLIBsRJgn/hdLo6A/7k771Jv4qrqjB2alOObp+YSJK7srylVUKphxLZqOyxJyjLe35rRjHNcwNAzQb75AFvkUl75salI+BnwOZKYGl0EhwnnfhccimtC1aIFOkWiZDw4RoGxB4HXTwUsbDoaQ6ZN/hfvVm0mEBwcdBo2x7xlSKjjIgmSTuE3kxGWZsErdbBKx2Lwhe2A1s6ZpjqgzEd6ihgniczm8B73LeOCTh5zgFxIdJjUHWZ3blrMNMxmtGsW4962KT9w3NpcSWYVo1LTH1QEvFVOsw3ibgWJAiYMGNStDmj6JjkdPPVVa8y6WWAGW7SeafbEtGKvttx/liGzGZ1yZANmzaxm89y5VUy4S5xLtSeXDcO5Uoize5p8cjQoqfzGDv+BUrfk3yaDQZOgPgPkFGIOVjstpH+TQfiVYJeKMtd3H063+KYwMGYyn9cF1mugXI8lw8K7qp1TEUATd1hcCfG5TqSS2Tpt6Oh0MyA4zzcQseNJDI6ocSZIvaBAnxKfgmUHMzuAi8A7o3arBjcQ0SWixGURu0iPJJOnG0x42nTQqjiXZGtJEZ5IsJkm/+krovFlzMHUYYDtRpPGd3ium7RcrlbOmtHRwDh+zvZxrUXcrU8QP8kYzChrfEfBYcPUgg8wtuOxeaRJ3bo4rlyJrKqKQ+4dX2boN6jnbmZhpqK1Nex2xiWdBiHCMwFKP6S38F85ZtLo6TIucjhH9QPyWtu0y5okDrNaTGYweXWjzC4suKTly+f8ApaElVHovZTanS1xSqgZRTe8b7nLFrbine1jaLsPlEZWNFTLIGZ+WDI36N8l4arXjENjTIzl7l/gFOMxRygSe3Vm50LW5fmtWF/aRlHXQOftaZmxDac9VjQdJjnqFRtAAeIHhdLIvKeKRdlIJEHh4L1eTkclJGeA02bYm5trCXiqLKgaRIEE34jVPbhSKhabxB7wGhw38Cm1sC8BoiGmzbg630ngUnJIZ/Bu2e57MOxrXtADzEt0JzGSZvrotv7xqMBnLV0gMGUjvu75LlYcwwsfBAqXBto0jTyWjpmsswNA1N4Erpu1oj5HVdsPItRqN7iPm1Zv+oHaAVCeBaB65VWpjJtmYD9o/7VAd9Zni5x+YQrB0Xdt2pvFQd2V3yST7Rm8ufa3uj0Ks+Y7TCdwAcSe6Xrz1bA1HOcQ03JO4amdJQ3JGpROy72i3y/8AvZ+K6OGJgVOsSXAlsg5jBAJ5iB6LyY2VUicsf1BeiwuPApw8hhBGpbcAk2sBvQpPdmOK8Gmhgy1tnHtExkcYBMgCbWunNDho1x4mGiY3gSqjatJsDpGzA3hVften9Nvmn5pC8WS2mQ7NkJPMwBu3BDzVM9Vjf7j8guXidvEEAEGd4iB3pH/UD49zzPyR9qjeDOwW1eIHgD8VRwqb3/6Wrjfvt5gAsG73jC9H0TNHGTxOYeipCXLpiSjXZw3YWo0ABhIhvunc0A/BJdgqxLXZHTMdm4EHcvWZlEunl3X/ADWuBiZ51uz6+sEcurdVOza5mWwIdvbvaQNDzXpGkxe5UOqR+pRwQWeObhqjBDmkXU1cCHtnR3x7wvXPaCLrh4wDMQGu0kGOqe4oeONUzOTTtHIwNOCA4nKSGmN0nX1XYq4FgaRFjrxXHLm3kySZAuNY3+C7eErZ2A74uOek+ijBLwUk32cD9lOdrZkZrd2p+S9FjsJkyCZzCdDy/FYqnVeJ+tHi1w+YXU2himV6lBrC6zYdYjXKLSoZYuM0vBWElKJlo0ARv1b6ujgn1NnOzuAaeqATJveeXJGCxAAgz2mbjuq3XaqbQpNxNbMHwWMibGevMi/JcuSck3S/ui0UmjxuSf1xWhtZ2gMQAPJFBpmcpvljyKlzoc6QRpaO9dXCLIc5IdgpL8zhMQN++YVdtPAc2BHVHHWStTWjonmRY0d17grkbRNxvsPmpxgntDuTWjUCIHiteFNvH8FhGgTqb7eITQ7Mn0RVxYdUcRwDdOFMNPq0rpbR2+wsYwWLLHqASRTydqL3XCpntnmfUFJxJlzo1k/FSeKMnvwNyaQ6rXzFxvrPxT83UWBlS1+fwWyequuGqRCXkS6nJVazCfT0gfJXlRK6nFHMpMh2JIBGUTmaQe4P/EeSijUedQB8UVKcweBE+M/grSkSfJ7KOUeK1sv0juPgm5Q5txMcu9Z5Vqb5OUWki/670TjoITdl37NYT2e/d6Krtms+j6lMpYnUSZ03HRVqYuIvqeCg4auiqnujj4um0Ohsc0kM7z4LuitmMSL8R8bK7nOG8frwS/Z2Pzo4IoO+i7+0r2+zapfTbPaAhw3yLT4rhPLoiR5/ksv7K/VpE8QS0+BCpBcPArkpHpbc/NypUqMBgxPA6pf7x4P8m/kuFXxJLiTcneulUyNM7xxdMb47pCmltGdOsJibSPAahebbWKbhsVBMrXSDjI9IBnuXy3c0WH9W8rSSuFSx7Z3tPGRHiJut37a3/wArfABKpIKZi2hg2tJdGuoBi/JUw2KyNc5tOWkgCNxI6s/ril7Tx4Ng5zvAAegWOjtANZlk3cHEcwbeQXPlnUriVhFtbOmMC85DUBBc5pA3wWvN+fV0TTTbSfSc4GDc757JQzbzXllzLcsgt4NqN8e0PNU2rjhU6OI6oINo3BcynOb9xZxjFaGYOswkboLTpu6UfJO29i5xL3U3kgsbcAiYzLHspwDnyfdb98LZSymrVJM/wrXOsnmkaSm2am3FI1bNyltPTtUpsZ95cvbAiu8N0toO9dXYdVuanOnS07csv4krRWosdiK8tBEtIv3qMcnGbKOHKJxNitDq7Gv7JiZmOw4i3kqe1lBrK2VkRlabCLy7iui7At6YZeqehw7uqQOs6m0OPj81y/aylkfTuTmpMcSTJkl8/BVjkUppr6E3Go7+pQGw8UZ0pos09/xTaTZnkCfIKkHRkhuzYy1CfonzV8MG9IHcifGCm7FrMayvmuSyw5zK04WiMzwQJpyXdwMW8SFzyl7pFUtI4eJAzGx1Ku49VdDamHa0McIhzWnS85WudI/rCybSw5pPfTdEtMGDI0BsfFdWKadEMkasySiVSUSu6zkoc09V3gqShhs7w+KpKxM1otKlpuO8KkqJQzEhjNYVXCYH60/NDTdVJWfA3yTTwpDwQ7Q+Y4LW8TvCytNx3hVJSqNDOTZq6EKWuGmnLRZAU41hAkShxBMyOcfpu81mdWKcshSW10WjvsYKpUC5VEyjvWOTemM1RopUxuHjuH4rSGn6Xol4bshOW0Rb2Za9IEiXRzOg8gsdZsEwZA3jetOM0PeEmh2SpTVyopB+2xmAsSeUfryW7pFiw+hT06xqjJTdjukUipCSpCVwQcmasPiS0ggkXabRu01WultIZ3uJccwGoEyOMLlBTvSPHFjKbR2KW0OtOvUptuPoGw8rLFtqt0rmT7rQ0d0uPzKyhSUnBRdoblaGA2A4KzHx5H4JSlBopuMLcwHvAjguo3aYDqjoP8Rro01dvInjey8/U18Vr3N7vxVI44vsSU2ujo43HZ2M+rIi25lJs+OUqNsYgPqvcCCDlMi/uNXOQqxxJPRN5G+yZRKqgqpOhjDZ3d8wqyhuju7/ACCqg2i0qJVShaFFw5RKqhAUXa6470ONyqt1Heh+p7ysNokFS42CWVeohgf/2Q==">
            <a:hlinkClick r:id="rId2"/>
          </p:cNvPr>
          <p:cNvSpPr>
            <a:spLocks noChangeAspect="1" noChangeArrowheads="1"/>
          </p:cNvSpPr>
          <p:nvPr/>
        </p:nvSpPr>
        <p:spPr bwMode="auto">
          <a:xfrm>
            <a:off x="287338" y="-617538"/>
            <a:ext cx="237172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3272232"/>
            <a:ext cx="4104456" cy="2789748"/>
          </a:xfrm>
          <a:prstGeom prst="rect">
            <a:avLst/>
          </a:prstGeom>
        </p:spPr>
      </p:pic>
      <p:graphicFrame>
        <p:nvGraphicFramePr>
          <p:cNvPr id="4" name="Diagram 3"/>
          <p:cNvGraphicFramePr/>
          <p:nvPr>
            <p:extLst>
              <p:ext uri="{D42A27DB-BD31-4B8C-83A1-F6EECF244321}">
                <p14:modId xmlns:p14="http://schemas.microsoft.com/office/powerpoint/2010/main" val="535544117"/>
              </p:ext>
            </p:extLst>
          </p:nvPr>
        </p:nvGraphicFramePr>
        <p:xfrm>
          <a:off x="3635896" y="1340768"/>
          <a:ext cx="5508104"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59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From Skjervøy to Japan in 36 </a:t>
            </a:r>
            <a:r>
              <a:rPr lang="nb-NO" dirty="0" err="1" smtClean="0"/>
              <a:t>hours</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6134" y="2060848"/>
            <a:ext cx="4687866" cy="1342587"/>
          </a:xfrm>
        </p:spPr>
      </p:pic>
      <p:sp>
        <p:nvSpPr>
          <p:cNvPr id="5" name="Plassholder for dato 4"/>
          <p:cNvSpPr>
            <a:spLocks noGrp="1"/>
          </p:cNvSpPr>
          <p:nvPr>
            <p:ph type="dt" sz="half" idx="2"/>
          </p:nvPr>
        </p:nvSpPr>
        <p:spPr/>
        <p:txBody>
          <a:bodyPr/>
          <a:lstStyle/>
          <a:p>
            <a:fld id="{91C1BDA6-6FC7-4031-B0EE-715EEFBF688C}" type="datetime1">
              <a:rPr lang="nb-NO" smtClean="0"/>
              <a:t>17.11.2014</a:t>
            </a:fld>
            <a:endParaRPr lang="nb-NO"/>
          </a:p>
        </p:txBody>
      </p:sp>
      <p:sp>
        <p:nvSpPr>
          <p:cNvPr id="7" name="TekstSylinder 6"/>
          <p:cNvSpPr txBox="1"/>
          <p:nvPr/>
        </p:nvSpPr>
        <p:spPr>
          <a:xfrm>
            <a:off x="467544" y="4064281"/>
            <a:ext cx="4680520" cy="923330"/>
          </a:xfrm>
          <a:prstGeom prst="rect">
            <a:avLst/>
          </a:prstGeom>
          <a:noFill/>
        </p:spPr>
        <p:txBody>
          <a:bodyPr wrap="square" rtlCol="0">
            <a:spAutoFit/>
          </a:bodyPr>
          <a:lstStyle/>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endParaRPr lang="nb-NO" dirty="0" smtClean="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916832"/>
            <a:ext cx="5410381" cy="455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Sylinder 2"/>
          <p:cNvSpPr txBox="1"/>
          <p:nvPr/>
        </p:nvSpPr>
        <p:spPr>
          <a:xfrm>
            <a:off x="6228184" y="3861048"/>
            <a:ext cx="2376264" cy="923330"/>
          </a:xfrm>
          <a:prstGeom prst="rect">
            <a:avLst/>
          </a:prstGeom>
          <a:noFill/>
        </p:spPr>
        <p:txBody>
          <a:bodyPr wrap="square" rtlCol="0">
            <a:spAutoFit/>
          </a:bodyPr>
          <a:lstStyle/>
          <a:p>
            <a:pPr marL="285750" indent="-285750">
              <a:buFont typeface="Arial" panose="020B0604020202020204" pitchFamily="34" charset="0"/>
              <a:buChar char="•"/>
            </a:pPr>
            <a:r>
              <a:rPr lang="nb-NO" dirty="0" smtClean="0"/>
              <a:t>300 </a:t>
            </a:r>
            <a:r>
              <a:rPr lang="nb-NO" dirty="0" err="1" smtClean="0"/>
              <a:t>tonnes</a:t>
            </a:r>
            <a:r>
              <a:rPr lang="nb-NO" dirty="0" smtClean="0"/>
              <a:t> </a:t>
            </a:r>
            <a:r>
              <a:rPr lang="nb-NO" dirty="0" err="1" smtClean="0"/>
              <a:t>each</a:t>
            </a:r>
            <a:r>
              <a:rPr lang="nb-NO" dirty="0" smtClean="0"/>
              <a:t> </a:t>
            </a:r>
            <a:r>
              <a:rPr lang="nb-NO" dirty="0" err="1" smtClean="0"/>
              <a:t>day</a:t>
            </a:r>
            <a:endParaRPr lang="nb-NO" dirty="0" smtClean="0"/>
          </a:p>
          <a:p>
            <a:pPr marL="285750" indent="-285750">
              <a:buFont typeface="Arial" panose="020B0604020202020204" pitchFamily="34" charset="0"/>
              <a:buChar char="•"/>
            </a:pPr>
            <a:r>
              <a:rPr lang="nb-NO" dirty="0" smtClean="0"/>
              <a:t>16 trucks</a:t>
            </a:r>
            <a:endParaRPr lang="nb-NO" dirty="0"/>
          </a:p>
        </p:txBody>
      </p:sp>
    </p:spTree>
    <p:extLst>
      <p:ext uri="{BB962C8B-B14F-4D97-AF65-F5344CB8AC3E}">
        <p14:creationId xmlns:p14="http://schemas.microsoft.com/office/powerpoint/2010/main" val="1723931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Bil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836712"/>
            <a:ext cx="4896543" cy="54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kstSylinder 6"/>
          <p:cNvSpPr txBox="1">
            <a:spLocks noChangeArrowheads="1"/>
          </p:cNvSpPr>
          <p:nvPr/>
        </p:nvSpPr>
        <p:spPr bwMode="auto">
          <a:xfrm>
            <a:off x="539552" y="5877272"/>
            <a:ext cx="1943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b-NO" altLang="nb-NO" sz="1200"/>
              <a:t>Kilde: SIB 5-2014</a:t>
            </a:r>
          </a:p>
        </p:txBody>
      </p:sp>
      <p:sp>
        <p:nvSpPr>
          <p:cNvPr id="12292" name="TekstSylinder 7"/>
          <p:cNvSpPr txBox="1">
            <a:spLocks noChangeArrowheads="1"/>
          </p:cNvSpPr>
          <p:nvPr/>
        </p:nvSpPr>
        <p:spPr bwMode="auto">
          <a:xfrm>
            <a:off x="179388" y="242888"/>
            <a:ext cx="56167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035" eaLnBrk="1" hangingPunct="1">
              <a:spcBef>
                <a:spcPct val="0"/>
              </a:spcBef>
              <a:buNone/>
            </a:pPr>
            <a:r>
              <a:rPr lang="nb-NO" altLang="nb-NO" sz="2600" dirty="0">
                <a:latin typeface="+mj-lt"/>
                <a:ea typeface="+mj-ea"/>
                <a:cs typeface="+mj-cs"/>
              </a:rPr>
              <a:t>Transport </a:t>
            </a:r>
            <a:r>
              <a:rPr lang="nb-NO" altLang="nb-NO" sz="2600" dirty="0" err="1">
                <a:latin typeface="+mj-lt"/>
                <a:ea typeface="+mj-ea"/>
                <a:cs typeface="+mj-cs"/>
              </a:rPr>
              <a:t>of</a:t>
            </a:r>
            <a:r>
              <a:rPr lang="nb-NO" altLang="nb-NO" sz="2600" dirty="0">
                <a:latin typeface="+mj-lt"/>
                <a:ea typeface="+mj-ea"/>
                <a:cs typeface="+mj-cs"/>
              </a:rPr>
              <a:t> </a:t>
            </a:r>
            <a:r>
              <a:rPr lang="nb-NO" altLang="nb-NO" sz="2600" dirty="0" err="1">
                <a:latin typeface="+mj-lt"/>
                <a:ea typeface="+mj-ea"/>
                <a:cs typeface="+mj-cs"/>
              </a:rPr>
              <a:t>fresh</a:t>
            </a:r>
            <a:r>
              <a:rPr lang="nb-NO" altLang="nb-NO" sz="2600" dirty="0">
                <a:latin typeface="+mj-lt"/>
                <a:ea typeface="+mj-ea"/>
                <a:cs typeface="+mj-cs"/>
              </a:rPr>
              <a:t> </a:t>
            </a:r>
            <a:r>
              <a:rPr lang="nb-NO" altLang="nb-NO" sz="2600" dirty="0" err="1">
                <a:latin typeface="+mj-lt"/>
                <a:ea typeface="+mj-ea"/>
                <a:cs typeface="+mj-cs"/>
              </a:rPr>
              <a:t>seafood</a:t>
            </a:r>
            <a:r>
              <a:rPr lang="nb-NO" altLang="nb-NO" sz="2600" dirty="0">
                <a:latin typeface="+mj-lt"/>
                <a:ea typeface="+mj-ea"/>
                <a:cs typeface="+mj-cs"/>
              </a:rPr>
              <a:t> </a:t>
            </a:r>
          </a:p>
        </p:txBody>
      </p:sp>
    </p:spTree>
    <p:extLst>
      <p:ext uri="{BB962C8B-B14F-4D97-AF65-F5344CB8AC3E}">
        <p14:creationId xmlns:p14="http://schemas.microsoft.com/office/powerpoint/2010/main" val="121246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SVV">
      <a:dk1>
        <a:sysClr val="windowText" lastClr="000000"/>
      </a:dk1>
      <a:lt1>
        <a:sysClr val="window" lastClr="FFFFFF"/>
      </a:lt1>
      <a:dk2>
        <a:srgbClr val="ED9300"/>
      </a:dk2>
      <a:lt2>
        <a:srgbClr val="E1E1E1"/>
      </a:lt2>
      <a:accent1>
        <a:srgbClr val="ED9300"/>
      </a:accent1>
      <a:accent2>
        <a:srgbClr val="3F505A"/>
      </a:accent2>
      <a:accent3>
        <a:srgbClr val="DADADA"/>
      </a:accent3>
      <a:accent4>
        <a:srgbClr val="58B02C"/>
      </a:accent4>
      <a:accent5>
        <a:srgbClr val="75450B"/>
      </a:accent5>
      <a:accent6>
        <a:srgbClr val="1F282D"/>
      </a:accent6>
      <a:hlink>
        <a:srgbClr val="0000FF"/>
      </a:hlink>
      <a:folHlink>
        <a:srgbClr val="800080"/>
      </a:folHlink>
    </a:clrScheme>
    <a:fontScheme name="Custom 1">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1 Statens vegvesen liggende standard norsk.potx [Skrivebeskyttet]" id="{3E198112-B1E4-44BC-8C3E-1CA4DA7E830E}" vid="{29E3B4CA-6E79-4609-AB97-F34C0014226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2354</TotalTime>
  <Words>1245</Words>
  <Application>Microsoft Office PowerPoint</Application>
  <PresentationFormat>Skjermfremvisning (4:3)</PresentationFormat>
  <Paragraphs>211</Paragraphs>
  <Slides>25</Slides>
  <Notes>9</Notes>
  <HiddenSlides>0</HiddenSlides>
  <MMClips>0</MMClips>
  <ScaleCrop>false</ScaleCrop>
  <HeadingPairs>
    <vt:vector size="4" baseType="variant">
      <vt:variant>
        <vt:lpstr>Tema</vt:lpstr>
      </vt:variant>
      <vt:variant>
        <vt:i4>1</vt:i4>
      </vt:variant>
      <vt:variant>
        <vt:lpstr>Lysbildetitler</vt:lpstr>
      </vt:variant>
      <vt:variant>
        <vt:i4>25</vt:i4>
      </vt:variant>
    </vt:vector>
  </HeadingPairs>
  <TitlesOfParts>
    <vt:vector size="26" baseType="lpstr">
      <vt:lpstr>blank</vt:lpstr>
      <vt:lpstr>Torbjørn Naimak, Regional Roads Director, Norwegian Public Roads Administration </vt:lpstr>
      <vt:lpstr>The content of this presentation</vt:lpstr>
      <vt:lpstr>Norwegian Public Roads Administration</vt:lpstr>
      <vt:lpstr>Long tradition of cooperation within transport and logistics</vt:lpstr>
      <vt:lpstr>Development of industries in the high north – infrastructure matters!</vt:lpstr>
      <vt:lpstr>North Norway – a region in a state of growth  </vt:lpstr>
      <vt:lpstr>A region rich in natural resources </vt:lpstr>
      <vt:lpstr>From Skjervøy to Japan in 36 hours</vt:lpstr>
      <vt:lpstr>PowerPoint-presentasjon</vt:lpstr>
      <vt:lpstr>From sea to marked – common development of the whole corridor ?</vt:lpstr>
      <vt:lpstr>Need for harmonization of regulations</vt:lpstr>
      <vt:lpstr>The Corridors of the Trans-European Transport Network (TEN-T)</vt:lpstr>
      <vt:lpstr>Denser and improved network needed</vt:lpstr>
      <vt:lpstr>The first Joint Barents Transport Plan</vt:lpstr>
      <vt:lpstr>Corridors defined in Joint Barents Transport Plan</vt:lpstr>
      <vt:lpstr>Barents Seaports</vt:lpstr>
      <vt:lpstr>Flight connections </vt:lpstr>
      <vt:lpstr>Proposed measures all modes</vt:lpstr>
      <vt:lpstr>Proposals </vt:lpstr>
      <vt:lpstr>Proposed measures rail</vt:lpstr>
      <vt:lpstr>Follow-up of the JBTP</vt:lpstr>
      <vt:lpstr>Ongoing and future common projects</vt:lpstr>
      <vt:lpstr>Need for developing common cross-border stategy</vt:lpstr>
      <vt:lpstr>Moving foreward -summary </vt:lpstr>
      <vt:lpstr>PowerPoint-presentasjon</vt:lpstr>
    </vt:vector>
  </TitlesOfParts>
  <Company>Statens vegvesen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Gifstad Unni M</dc:creator>
  <cp:lastModifiedBy>Gifstad Unni M</cp:lastModifiedBy>
  <cp:revision>107</cp:revision>
  <cp:lastPrinted>2014-11-17T16:10:08Z</cp:lastPrinted>
  <dcterms:created xsi:type="dcterms:W3CDTF">2014-09-16T08:14:35Z</dcterms:created>
  <dcterms:modified xsi:type="dcterms:W3CDTF">2014-11-17T16:11:15Z</dcterms:modified>
</cp:coreProperties>
</file>