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74" r:id="rId4"/>
    <p:sldId id="259" r:id="rId5"/>
    <p:sldId id="278" r:id="rId6"/>
    <p:sldId id="281" r:id="rId7"/>
    <p:sldId id="280" r:id="rId8"/>
    <p:sldId id="275" r:id="rId9"/>
    <p:sldId id="276" r:id="rId10"/>
    <p:sldId id="258" r:id="rId11"/>
    <p:sldId id="282" r:id="rId12"/>
    <p:sldId id="262" r:id="rId13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F525B-1501-4EE7-BF26-066A019D8305}" type="datetimeFigureOut">
              <a:rPr lang="fi-FI" smtClean="0"/>
              <a:t>16.11.2014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1A851-8988-42E1-8D05-6E204C81A3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64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6696E-1A66-4B90-A662-F5FC507528F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60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  <p:sp>
        <p:nvSpPr>
          <p:cNvPr id="71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17A514D-64BC-416C-9D83-76B062FF41A5}" type="slidenum">
              <a:rPr lang="fi-FI" altLang="fi-FI" smtClean="0">
                <a:latin typeface="Calibri" pitchFamily="34" charset="0"/>
              </a:rPr>
              <a:pPr eaLnBrk="1" hangingPunct="1"/>
              <a:t>6</a:t>
            </a:fld>
            <a:endParaRPr lang="fi-FI" altLang="fi-FI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18EBA-3F4F-44B8-AD83-EA85D383895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88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  <p:sp>
        <p:nvSpPr>
          <p:cNvPr id="71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9B58C3A-D5CB-4E2A-A64B-0AED26A03718}" type="slidenum">
              <a:rPr lang="fi-FI" altLang="fi-FI" smtClean="0">
                <a:latin typeface="Calibri" pitchFamily="34" charset="0"/>
              </a:rPr>
              <a:pPr eaLnBrk="1" hangingPunct="1"/>
              <a:t>10</a:t>
            </a:fld>
            <a:endParaRPr lang="fi-FI" altLang="fi-FI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  <p:sp>
        <p:nvSpPr>
          <p:cNvPr id="6656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CF6AF68-1BD1-4E06-882B-1B1A9F65D76D}" type="slidenum">
              <a:rPr lang="fi-FI" altLang="fi-FI" smtClean="0"/>
              <a:pPr eaLnBrk="1" hangingPunct="1">
                <a:spcBef>
                  <a:spcPct val="0"/>
                </a:spcBef>
              </a:pPr>
              <a:t>11</a:t>
            </a:fld>
            <a:endParaRPr lang="fi-FI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1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29.10.2014</a:t>
            </a:r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98612" y="62754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38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29.10.2014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8E6-21BB-4B2D-8928-A2FCF34250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6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19603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29.10.2014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8E6-21BB-4B2D-8928-A2FCF342500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20570157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palstaine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3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711843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29.10.2014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8E6-21BB-4B2D-8928-A2FCF342500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1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89270210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i ja kaksi kuvaa" preserve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4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29.10.2014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8E6-21BB-4B2D-8928-A2FCF342500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1212225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sivu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98612" y="62754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4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29.10.2014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8E6-21BB-4B2D-8928-A2FCF342500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46099396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29.10.2014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8E6-21BB-4B2D-8928-A2FCF342500A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3068749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7396" y="205978"/>
            <a:ext cx="8169404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3865" y="1200151"/>
            <a:ext cx="3911935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911935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30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4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29.10.2014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4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7" y="4767264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3918E6-21BB-4B2D-8928-A2FCF342500A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TEN-T in the North and the </a:t>
            </a:r>
            <a:r>
              <a:rPr lang="fi-FI" dirty="0" err="1" smtClean="0"/>
              <a:t>Bothnian</a:t>
            </a:r>
            <a:r>
              <a:rPr lang="fi-FI" dirty="0" smtClean="0"/>
              <a:t> </a:t>
            </a:r>
            <a:r>
              <a:rPr lang="fi-FI" dirty="0" err="1" smtClean="0"/>
              <a:t>corridor</a:t>
            </a: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Mr. Juhani Tervala, </a:t>
            </a:r>
            <a:r>
              <a:rPr lang="fi-FI" dirty="0" err="1" smtClean="0"/>
              <a:t>Finnish</a:t>
            </a:r>
            <a:r>
              <a:rPr lang="fi-FI" dirty="0" smtClean="0"/>
              <a:t> Transport  </a:t>
            </a:r>
            <a:r>
              <a:rPr lang="fi-FI" dirty="0" err="1" smtClean="0"/>
              <a:t>Agency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20.11.2014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9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2168526" y="205978"/>
            <a:ext cx="651827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fi-FI" b="1" dirty="0" smtClean="0"/>
              <a:t>NDPTL Regional Transport Network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088231"/>
            <a:ext cx="4597400" cy="285392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fi-FI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Additional connections to the NDPTL Regional Network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altLang="fi-FI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Railways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fi-FI" sz="1400" b="1" dirty="0" smtClean="0">
                <a:solidFill>
                  <a:srgbClr val="002060"/>
                </a:solidFill>
              </a:rPr>
              <a:t>Existing railways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GB" altLang="fi-FI" sz="1400" dirty="0" smtClean="0">
                <a:solidFill>
                  <a:srgbClr val="002060"/>
                </a:solidFill>
              </a:rPr>
              <a:t>Tornio–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Kolari</a:t>
            </a:r>
            <a:endParaRPr lang="en-GB" altLang="fi-FI" sz="1400" dirty="0" smtClean="0">
              <a:solidFill>
                <a:srgbClr val="002060"/>
              </a:solidFill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GB" altLang="fi-FI" sz="1400" dirty="0" err="1" smtClean="0">
                <a:solidFill>
                  <a:srgbClr val="002060"/>
                </a:solidFill>
              </a:rPr>
              <a:t>Rovaniemi</a:t>
            </a:r>
            <a:r>
              <a:rPr lang="en-GB" altLang="fi-FI" sz="1400" dirty="0" smtClean="0">
                <a:solidFill>
                  <a:srgbClr val="002060"/>
                </a:solidFill>
              </a:rPr>
              <a:t>–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Kemijärvi</a:t>
            </a:r>
            <a:endParaRPr lang="en-GB" altLang="fi-FI" sz="1400" dirty="0" smtClean="0">
              <a:solidFill>
                <a:srgbClr val="002060"/>
              </a:solidFill>
            </a:endParaRP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fi-FI" sz="1400" b="1" dirty="0" smtClean="0">
                <a:solidFill>
                  <a:srgbClr val="002060"/>
                </a:solidFill>
              </a:rPr>
              <a:t>Proposed new railways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GB" altLang="fi-FI" sz="1400" dirty="0" err="1" smtClean="0">
                <a:solidFill>
                  <a:srgbClr val="002060"/>
                </a:solidFill>
              </a:rPr>
              <a:t>Rovaniemi</a:t>
            </a:r>
            <a:r>
              <a:rPr lang="en-GB" altLang="fi-FI" sz="1400" dirty="0" smtClean="0">
                <a:solidFill>
                  <a:srgbClr val="002060"/>
                </a:solidFill>
              </a:rPr>
              <a:t>–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Kirkenes</a:t>
            </a:r>
            <a:endParaRPr lang="en-GB" altLang="fi-FI" sz="1400" dirty="0" smtClean="0">
              <a:solidFill>
                <a:srgbClr val="002060"/>
              </a:solidFill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GB" altLang="fi-FI" sz="1400" dirty="0" err="1" smtClean="0">
                <a:solidFill>
                  <a:srgbClr val="002060"/>
                </a:solidFill>
              </a:rPr>
              <a:t>Kolari</a:t>
            </a:r>
            <a:r>
              <a:rPr lang="en-GB" altLang="fi-FI" sz="1400" dirty="0" smtClean="0">
                <a:solidFill>
                  <a:srgbClr val="002060"/>
                </a:solidFill>
              </a:rPr>
              <a:t>–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Skibotn</a:t>
            </a:r>
            <a:endParaRPr lang="en-GB" altLang="fi-FI" sz="1400" dirty="0" smtClean="0">
              <a:solidFill>
                <a:srgbClr val="002060"/>
              </a:solidFill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GB" altLang="fi-FI" sz="1400" dirty="0" err="1" smtClean="0">
                <a:solidFill>
                  <a:srgbClr val="002060"/>
                </a:solidFill>
              </a:rPr>
              <a:t>Kemijärvi</a:t>
            </a:r>
            <a:r>
              <a:rPr lang="en-GB" altLang="fi-FI" sz="1400" dirty="0" smtClean="0">
                <a:solidFill>
                  <a:srgbClr val="002060"/>
                </a:solidFill>
              </a:rPr>
              <a:t>–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Salla</a:t>
            </a:r>
            <a:r>
              <a:rPr lang="en-GB" altLang="fi-FI" sz="1400" dirty="0" smtClean="0">
                <a:solidFill>
                  <a:srgbClr val="002060"/>
                </a:solidFill>
              </a:rPr>
              <a:t>–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Kandalaksha</a:t>
            </a:r>
            <a:endParaRPr lang="en-GB" altLang="fi-FI" sz="14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altLang="fi-FI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Roads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GB" altLang="fi-FI" sz="1400" dirty="0" smtClean="0">
                <a:solidFill>
                  <a:srgbClr val="002060"/>
                </a:solidFill>
              </a:rPr>
              <a:t>E8 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Palojoensuu</a:t>
            </a:r>
            <a:r>
              <a:rPr lang="en-GB" altLang="fi-FI" sz="1400" dirty="0" smtClean="0">
                <a:solidFill>
                  <a:srgbClr val="002060"/>
                </a:solidFill>
              </a:rPr>
              <a:t>–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Skibotn</a:t>
            </a:r>
            <a:endParaRPr lang="en-GB" altLang="fi-FI" sz="1400" dirty="0" smtClean="0">
              <a:solidFill>
                <a:srgbClr val="002060"/>
              </a:solidFill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GB" altLang="fi-FI" sz="1400" dirty="0" smtClean="0">
                <a:solidFill>
                  <a:srgbClr val="002060"/>
                </a:solidFill>
              </a:rPr>
              <a:t>Road 93 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Palojoensuu</a:t>
            </a:r>
            <a:r>
              <a:rPr lang="en-GB" altLang="fi-FI" sz="1400" dirty="0" smtClean="0">
                <a:solidFill>
                  <a:srgbClr val="002060"/>
                </a:solidFill>
              </a:rPr>
              <a:t>–Alta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GB" altLang="fi-FI" sz="1400" dirty="0" smtClean="0">
                <a:solidFill>
                  <a:srgbClr val="002060"/>
                </a:solidFill>
              </a:rPr>
              <a:t>Road 971 / 893 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Kaamanen</a:t>
            </a:r>
            <a:r>
              <a:rPr lang="en-GB" altLang="fi-FI" sz="1400" dirty="0" smtClean="0">
                <a:solidFill>
                  <a:srgbClr val="002060"/>
                </a:solidFill>
              </a:rPr>
              <a:t>–</a:t>
            </a:r>
            <a:r>
              <a:rPr lang="en-GB" altLang="fi-FI" sz="1400" dirty="0" err="1" smtClean="0">
                <a:solidFill>
                  <a:srgbClr val="002060"/>
                </a:solidFill>
              </a:rPr>
              <a:t>Kirkenes</a:t>
            </a:r>
            <a:endParaRPr lang="en-GB" altLang="fi-FI" sz="14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GB" altLang="fi-FI" sz="14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124" name="Dian numeron paikkamerkki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7C9F0075-8F28-4217-86BD-0AD015247317}" type="slidenum">
              <a:rPr lang="fi-FI" altLang="fi-FI" sz="1100" smtClean="0"/>
              <a:pPr algn="r" eaLnBrk="1" hangingPunct="1"/>
              <a:t>10</a:t>
            </a:fld>
            <a:endParaRPr lang="fi-FI" altLang="fi-FI" sz="1100" smtClean="0"/>
          </a:p>
        </p:txBody>
      </p:sp>
      <p:pic>
        <p:nvPicPr>
          <p:cNvPr id="5125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6" y="677466"/>
            <a:ext cx="4213225" cy="446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2168526" y="134541"/>
            <a:ext cx="651827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i-FI" altLang="fi-FI" sz="2800" b="1" dirty="0" smtClean="0"/>
              <a:t>Barents </a:t>
            </a:r>
            <a:r>
              <a:rPr lang="fi-FI" altLang="fi-FI" b="1" dirty="0" err="1"/>
              <a:t>L</a:t>
            </a:r>
            <a:r>
              <a:rPr lang="fi-FI" altLang="fi-FI" sz="2800" b="1" dirty="0" err="1" smtClean="0"/>
              <a:t>ogistic</a:t>
            </a:r>
            <a:r>
              <a:rPr lang="fi-FI" altLang="fi-FI" sz="2800" b="1" dirty="0" smtClean="0"/>
              <a:t> </a:t>
            </a:r>
            <a:r>
              <a:rPr lang="fi-FI" altLang="fi-FI" b="1" dirty="0"/>
              <a:t>A</a:t>
            </a:r>
            <a:r>
              <a:rPr lang="fi-FI" altLang="fi-FI" sz="2800" b="1" dirty="0" smtClean="0"/>
              <a:t>rea</a:t>
            </a:r>
            <a:endParaRPr lang="fi-FI" altLang="fi-FI" sz="2800" b="1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0" y="1081087"/>
            <a:ext cx="4908550" cy="2871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14325" lvl="1" indent="0">
              <a:buFont typeface="Arial" charset="0"/>
              <a:buNone/>
              <a:defRPr/>
            </a:pPr>
            <a:r>
              <a:rPr lang="fi-FI" altLang="fi-F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Main </a:t>
            </a:r>
            <a:r>
              <a:rPr lang="fi-FI" altLang="fi-FI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ideas</a:t>
            </a:r>
            <a:endParaRPr lang="fi-FI" altLang="fi-FI" sz="24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fi-FI" altLang="fi-FI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i-FI" altLang="fi-F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to </a:t>
            </a:r>
            <a:r>
              <a:rPr lang="fi-FI" altLang="fi-FI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develop</a:t>
            </a:r>
            <a:r>
              <a:rPr lang="fi-FI" altLang="fi-F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i-FI" altLang="fi-FI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exixtings</a:t>
            </a:r>
            <a:r>
              <a:rPr lang="fi-FI" altLang="fi-F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i-FI" altLang="fi-FI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roads/rails</a:t>
            </a:r>
            <a:r>
              <a:rPr lang="fi-FI" altLang="fi-F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fi-FI" altLang="fi-FI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fi-FI" altLang="fi-FI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i-FI" altLang="fi-F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to </a:t>
            </a:r>
            <a:r>
              <a:rPr lang="fi-FI" altLang="fi-FI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develop</a:t>
            </a:r>
            <a:r>
              <a:rPr lang="fi-FI" altLang="fi-FI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i-FI" altLang="fi-FI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air-conections</a:t>
            </a:r>
            <a:endParaRPr lang="fi-FI" altLang="fi-FI" sz="24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fi-FI" altLang="fi-FI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defRPr/>
            </a:pPr>
            <a:endParaRPr lang="fi-FI" altLang="fi-FI" sz="1600" dirty="0" smtClean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34820" name="Dian numeron paikkamerkki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BE8CD3AF-B299-4912-A4D3-772D98A5EB7C}" type="slidenum">
              <a:rPr lang="fi-FI" altLang="fi-FI" sz="1100" smtClean="0"/>
              <a:pPr algn="r" eaLnBrk="1" hangingPunct="1"/>
              <a:t>11</a:t>
            </a:fld>
            <a:endParaRPr lang="fi-FI" altLang="fi-FI" sz="1100" smtClean="0"/>
          </a:p>
        </p:txBody>
      </p:sp>
      <p:grpSp>
        <p:nvGrpSpPr>
          <p:cNvPr id="34821" name="Ryhmä 2"/>
          <p:cNvGrpSpPr>
            <a:grpSpLocks/>
          </p:cNvGrpSpPr>
          <p:nvPr/>
        </p:nvGrpSpPr>
        <p:grpSpPr bwMode="auto">
          <a:xfrm>
            <a:off x="4845050" y="578644"/>
            <a:ext cx="4306888" cy="4564856"/>
            <a:chOff x="4845568" y="771523"/>
            <a:chExt cx="4307058" cy="6086475"/>
          </a:xfrm>
        </p:grpSpPr>
        <p:pic>
          <p:nvPicPr>
            <p:cNvPr id="34822" name="Kuva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568" y="771523"/>
              <a:ext cx="4307058" cy="608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12" descr="Logo.wm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382" y="5643715"/>
              <a:ext cx="489897" cy="11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03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TO CONTINUE 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86135"/>
            <a:ext cx="7315200" cy="36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Connections</a:t>
            </a:r>
            <a:endParaRPr lang="fi-FI" dirty="0"/>
          </a:p>
        </p:txBody>
      </p:sp>
      <p:pic>
        <p:nvPicPr>
          <p:cNvPr id="1026" name="Picture 2" descr="C:\Users\pentti.PLTK29\AppData\Local\Microsoft\Windows\Temporary Internet Files\Content.Outlook\K0YWD2ZB\corridors in BSR page 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2357"/>
            <a:ext cx="6336704" cy="5875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8095"/>
            <a:ext cx="5922615" cy="50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1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833-004F-4628-B93D-E633E9122CF8}" type="datetime1">
              <a:rPr lang="fi-FI" smtClean="0"/>
              <a:t>16.11.2014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16669"/>
            <a:ext cx="9128125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Transport </a:t>
            </a:r>
            <a:r>
              <a:rPr lang="fi-FI" dirty="0"/>
              <a:t>S</a:t>
            </a:r>
            <a:r>
              <a:rPr lang="fi-FI" dirty="0" smtClean="0"/>
              <a:t>ystem in the North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 </a:t>
            </a:r>
            <a:r>
              <a:rPr lang="fi-FI" sz="1800" dirty="0" smtClean="0"/>
              <a:t>Area is sparsely populated and there </a:t>
            </a:r>
            <a:r>
              <a:rPr lang="fi-FI" sz="1800" dirty="0" err="1" smtClean="0"/>
              <a:t>are</a:t>
            </a:r>
            <a:r>
              <a:rPr lang="fi-FI" sz="1800" dirty="0" smtClean="0"/>
              <a:t> </a:t>
            </a:r>
            <a:r>
              <a:rPr lang="fi-FI" sz="1800" dirty="0" err="1" smtClean="0"/>
              <a:t>large</a:t>
            </a:r>
            <a:r>
              <a:rPr lang="fi-FI" sz="1800" dirty="0" smtClean="0"/>
              <a:t> </a:t>
            </a:r>
            <a:r>
              <a:rPr lang="fi-FI" sz="1800" dirty="0" err="1" smtClean="0"/>
              <a:t>distances</a:t>
            </a:r>
            <a:r>
              <a:rPr lang="fi-FI" sz="1800" dirty="0" smtClean="0"/>
              <a:t> </a:t>
            </a:r>
            <a:r>
              <a:rPr lang="fi-FI" sz="1800" dirty="0" err="1" smtClean="0"/>
              <a:t>between</a:t>
            </a:r>
            <a:r>
              <a:rPr lang="fi-FI" sz="1800" dirty="0" smtClean="0"/>
              <a:t> </a:t>
            </a:r>
            <a:r>
              <a:rPr lang="fi-FI" sz="1800" dirty="0" err="1" smtClean="0"/>
              <a:t>urban</a:t>
            </a:r>
            <a:r>
              <a:rPr lang="fi-FI" sz="1800" dirty="0" smtClean="0"/>
              <a:t> </a:t>
            </a:r>
            <a:r>
              <a:rPr lang="fi-FI" sz="1800" dirty="0" err="1" smtClean="0"/>
              <a:t>areas</a:t>
            </a:r>
            <a:r>
              <a:rPr lang="fi-FI" sz="1800" dirty="0" smtClean="0"/>
              <a:t>,</a:t>
            </a:r>
          </a:p>
          <a:p>
            <a:endParaRPr lang="fi-FI" sz="1800" dirty="0" smtClean="0"/>
          </a:p>
          <a:p>
            <a:r>
              <a:rPr lang="fi-FI" sz="1800" dirty="0"/>
              <a:t> </a:t>
            </a:r>
            <a:r>
              <a:rPr lang="fi-FI" sz="1800" dirty="0" err="1" smtClean="0"/>
              <a:t>Volumes</a:t>
            </a:r>
            <a:r>
              <a:rPr lang="fi-FI" sz="1800" dirty="0" smtClean="0"/>
              <a:t> </a:t>
            </a:r>
            <a:r>
              <a:rPr lang="fi-FI" sz="1800" dirty="0" err="1" smtClean="0"/>
              <a:t>are</a:t>
            </a:r>
            <a:r>
              <a:rPr lang="fi-FI" sz="1800" dirty="0" smtClean="0"/>
              <a:t> </a:t>
            </a:r>
            <a:r>
              <a:rPr lang="fi-FI" sz="1800" dirty="0" err="1" smtClean="0"/>
              <a:t>low</a:t>
            </a:r>
            <a:r>
              <a:rPr lang="fi-FI" sz="1800" dirty="0" smtClean="0"/>
              <a:t>, </a:t>
            </a:r>
            <a:r>
              <a:rPr lang="fi-FI" sz="1800" dirty="0" err="1" smtClean="0"/>
              <a:t>distances</a:t>
            </a:r>
            <a:r>
              <a:rPr lang="fi-FI" sz="1800" dirty="0" smtClean="0"/>
              <a:t> </a:t>
            </a:r>
            <a:r>
              <a:rPr lang="fi-FI" sz="1800" dirty="0" err="1" smtClean="0"/>
              <a:t>are</a:t>
            </a:r>
            <a:r>
              <a:rPr lang="fi-FI" sz="1800" dirty="0" smtClean="0"/>
              <a:t> long, </a:t>
            </a:r>
            <a:r>
              <a:rPr lang="fi-FI" sz="1800" dirty="0" err="1" smtClean="0"/>
              <a:t>road</a:t>
            </a:r>
            <a:r>
              <a:rPr lang="fi-FI" sz="1800" dirty="0" smtClean="0"/>
              <a:t> </a:t>
            </a:r>
            <a:r>
              <a:rPr lang="fi-FI" sz="1800" dirty="0" err="1" smtClean="0"/>
              <a:t>traffic</a:t>
            </a:r>
            <a:r>
              <a:rPr lang="fi-FI" sz="1800" dirty="0" smtClean="0"/>
              <a:t> </a:t>
            </a:r>
            <a:r>
              <a:rPr lang="fi-FI" sz="1800" dirty="0" err="1" smtClean="0"/>
              <a:t>dominates</a:t>
            </a:r>
            <a:r>
              <a:rPr lang="fi-FI" sz="1800" dirty="0" smtClean="0"/>
              <a:t>,</a:t>
            </a:r>
          </a:p>
          <a:p>
            <a:endParaRPr lang="fi-FI" sz="1800" dirty="0" smtClean="0"/>
          </a:p>
          <a:p>
            <a:r>
              <a:rPr lang="fi-FI" sz="1800" dirty="0"/>
              <a:t> </a:t>
            </a:r>
            <a:r>
              <a:rPr lang="fi-FI" sz="1800" dirty="0" err="1" smtClean="0"/>
              <a:t>It</a:t>
            </a:r>
            <a:r>
              <a:rPr lang="fi-FI" sz="1800" dirty="0" smtClean="0"/>
              <a:t> is </a:t>
            </a:r>
            <a:r>
              <a:rPr lang="fi-FI" sz="1800" dirty="0" err="1" smtClean="0"/>
              <a:t>more</a:t>
            </a:r>
            <a:r>
              <a:rPr lang="fi-FI" sz="1800" dirty="0" smtClean="0"/>
              <a:t> </a:t>
            </a:r>
            <a:r>
              <a:rPr lang="fi-FI" sz="1800" dirty="0" err="1" smtClean="0"/>
              <a:t>offering</a:t>
            </a:r>
            <a:r>
              <a:rPr lang="fi-FI" sz="1800" dirty="0" smtClean="0"/>
              <a:t> </a:t>
            </a:r>
            <a:r>
              <a:rPr lang="fi-FI" sz="1800" dirty="0" err="1" smtClean="0"/>
              <a:t>connections</a:t>
            </a:r>
            <a:r>
              <a:rPr lang="fi-FI" sz="1800" dirty="0" smtClean="0"/>
              <a:t> </a:t>
            </a:r>
            <a:r>
              <a:rPr lang="fi-FI" sz="1800" dirty="0" err="1" smtClean="0"/>
              <a:t>than</a:t>
            </a:r>
            <a:r>
              <a:rPr lang="fi-FI" sz="1800" dirty="0" smtClean="0"/>
              <a:t> </a:t>
            </a:r>
            <a:r>
              <a:rPr lang="fi-FI" sz="1800" dirty="0" err="1" smtClean="0"/>
              <a:t>managing</a:t>
            </a:r>
            <a:r>
              <a:rPr lang="fi-FI" sz="1800" dirty="0" smtClean="0"/>
              <a:t> </a:t>
            </a:r>
            <a:r>
              <a:rPr lang="fi-FI" sz="1800" dirty="0" err="1" smtClean="0"/>
              <a:t>large</a:t>
            </a:r>
            <a:r>
              <a:rPr lang="fi-FI" sz="1800" dirty="0" smtClean="0"/>
              <a:t> </a:t>
            </a:r>
            <a:r>
              <a:rPr lang="fi-FI" sz="1800" dirty="0" err="1" smtClean="0"/>
              <a:t>volumes</a:t>
            </a:r>
            <a:r>
              <a:rPr lang="fi-FI" sz="1800" dirty="0" smtClean="0"/>
              <a:t> </a:t>
            </a:r>
            <a:r>
              <a:rPr lang="fi-FI" sz="1800" dirty="0" err="1" smtClean="0"/>
              <a:t>or</a:t>
            </a:r>
            <a:r>
              <a:rPr lang="fi-FI" sz="1800" dirty="0" smtClean="0"/>
              <a:t> </a:t>
            </a:r>
            <a:r>
              <a:rPr lang="fi-FI" sz="1800" dirty="0" err="1" smtClean="0"/>
              <a:t>congestion</a:t>
            </a:r>
            <a:r>
              <a:rPr lang="fi-FI" sz="1800" dirty="0" smtClean="0"/>
              <a:t>,</a:t>
            </a:r>
          </a:p>
          <a:p>
            <a:endParaRPr lang="fi-FI" sz="1800" dirty="0" smtClean="0"/>
          </a:p>
          <a:p>
            <a:r>
              <a:rPr lang="fi-FI" sz="1800" dirty="0"/>
              <a:t> </a:t>
            </a:r>
            <a:r>
              <a:rPr lang="fi-FI" sz="1800" dirty="0" smtClean="0"/>
              <a:t>Long </a:t>
            </a:r>
            <a:r>
              <a:rPr lang="fi-FI" sz="1800" dirty="0" err="1" smtClean="0"/>
              <a:t>networks</a:t>
            </a:r>
            <a:r>
              <a:rPr lang="fi-FI" sz="1800" dirty="0" smtClean="0"/>
              <a:t> and </a:t>
            </a:r>
            <a:r>
              <a:rPr lang="fi-FI" sz="1800" dirty="0" err="1" smtClean="0"/>
              <a:t>low</a:t>
            </a:r>
            <a:r>
              <a:rPr lang="fi-FI" sz="1800" dirty="0" smtClean="0"/>
              <a:t> </a:t>
            </a:r>
            <a:r>
              <a:rPr lang="fi-FI" sz="1800" dirty="0" err="1" smtClean="0"/>
              <a:t>traffic</a:t>
            </a:r>
            <a:r>
              <a:rPr lang="fi-FI" sz="1800" dirty="0" smtClean="0"/>
              <a:t> </a:t>
            </a:r>
            <a:r>
              <a:rPr lang="fi-FI" sz="1800" dirty="0" err="1" smtClean="0"/>
              <a:t>volume</a:t>
            </a:r>
            <a:r>
              <a:rPr lang="fi-FI" sz="1800" dirty="0" smtClean="0"/>
              <a:t> </a:t>
            </a:r>
            <a:r>
              <a:rPr lang="fi-FI" sz="1800" dirty="0" err="1" smtClean="0"/>
              <a:t>challenge</a:t>
            </a:r>
            <a:r>
              <a:rPr lang="fi-FI" sz="1800" dirty="0" smtClean="0"/>
              <a:t> </a:t>
            </a:r>
            <a:r>
              <a:rPr lang="fi-FI" sz="1800" dirty="0" err="1" smtClean="0"/>
              <a:t>maintenance</a:t>
            </a:r>
            <a:r>
              <a:rPr lang="fi-FI" sz="1800" dirty="0" smtClean="0"/>
              <a:t> and </a:t>
            </a:r>
            <a:r>
              <a:rPr lang="fi-FI" sz="1800" dirty="0" err="1" smtClean="0"/>
              <a:t>development</a:t>
            </a:r>
            <a:r>
              <a:rPr lang="fi-FI" sz="1800" dirty="0" smtClean="0"/>
              <a:t>,</a:t>
            </a:r>
          </a:p>
          <a:p>
            <a:endParaRPr lang="fi-FI" sz="1800" dirty="0" smtClean="0"/>
          </a:p>
          <a:p>
            <a:r>
              <a:rPr lang="fi-FI" sz="1800" dirty="0"/>
              <a:t> </a:t>
            </a:r>
            <a:r>
              <a:rPr lang="fi-FI" sz="1800" dirty="0" err="1" smtClean="0"/>
              <a:t>Logistic</a:t>
            </a:r>
            <a:r>
              <a:rPr lang="fi-FI" sz="1800" dirty="0" smtClean="0"/>
              <a:t> </a:t>
            </a:r>
            <a:r>
              <a:rPr lang="fi-FI" sz="1800" dirty="0" err="1" smtClean="0"/>
              <a:t>costs</a:t>
            </a:r>
            <a:r>
              <a:rPr lang="fi-FI" sz="1800" dirty="0" smtClean="0"/>
              <a:t> </a:t>
            </a:r>
            <a:r>
              <a:rPr lang="fi-FI" sz="1800" dirty="0" err="1" smtClean="0"/>
              <a:t>are</a:t>
            </a:r>
            <a:r>
              <a:rPr lang="fi-FI" sz="1800" dirty="0" smtClean="0"/>
              <a:t> </a:t>
            </a:r>
            <a:r>
              <a:rPr lang="fi-FI" sz="1800" dirty="0" err="1" smtClean="0"/>
              <a:t>high</a:t>
            </a:r>
            <a:r>
              <a:rPr lang="fi-FI" sz="1800" dirty="0" smtClean="0"/>
              <a:t>, </a:t>
            </a:r>
            <a:r>
              <a:rPr lang="fi-FI" sz="1800" dirty="0" err="1" smtClean="0"/>
              <a:t>because</a:t>
            </a:r>
            <a:r>
              <a:rPr lang="fi-FI" sz="1800" dirty="0" smtClean="0"/>
              <a:t> long </a:t>
            </a:r>
            <a:r>
              <a:rPr lang="fi-FI" sz="1800" dirty="0" err="1" smtClean="0"/>
              <a:t>distances</a:t>
            </a:r>
            <a:r>
              <a:rPr lang="fi-FI" sz="1800" dirty="0" smtClean="0"/>
              <a:t>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8E6-21BB-4B2D-8928-A2FCF342500A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76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2168526" y="86916"/>
            <a:ext cx="651827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i-FI" altLang="fi-FI" sz="3200" b="1" dirty="0" smtClean="0"/>
              <a:t>FINN-CORRIDOR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539552" y="1203598"/>
            <a:ext cx="3554412" cy="28539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buFont typeface="Arial" charset="0"/>
              <a:buNone/>
            </a:pPr>
            <a:r>
              <a:rPr lang="fi-FI" altLang="fi-FI" sz="7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FINN-CORRIDOR </a:t>
            </a:r>
            <a:r>
              <a:rPr lang="fi-FI" altLang="fi-FI" sz="72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between</a:t>
            </a:r>
            <a:r>
              <a:rPr lang="fi-FI" altLang="fi-FI" sz="7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i-FI" altLang="fi-FI" sz="72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Nortern</a:t>
            </a:r>
            <a:r>
              <a:rPr lang="fi-FI" altLang="fi-FI" sz="7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i-FI" altLang="fi-FI" sz="72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Axis</a:t>
            </a:r>
            <a:r>
              <a:rPr lang="fi-FI" altLang="fi-FI" sz="7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and </a:t>
            </a:r>
            <a:r>
              <a:rPr lang="fi-FI" altLang="fi-FI" sz="72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Core</a:t>
            </a:r>
            <a:r>
              <a:rPr lang="fi-FI" altLang="fi-FI" sz="7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i-FI" altLang="fi-FI" sz="72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Corridors</a:t>
            </a:r>
            <a:endParaRPr lang="fi-FI" altLang="fi-FI" sz="72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50825" lvl="1"/>
            <a:r>
              <a:rPr lang="fi-FI" altLang="fi-FI" sz="5500" dirty="0" err="1" smtClean="0">
                <a:solidFill>
                  <a:srgbClr val="002060"/>
                </a:solidFill>
              </a:rPr>
              <a:t>mainrail</a:t>
            </a:r>
            <a:r>
              <a:rPr lang="fi-FI" altLang="fi-FI" sz="5500" dirty="0" smtClean="0">
                <a:solidFill>
                  <a:srgbClr val="002060"/>
                </a:solidFill>
              </a:rPr>
              <a:t> Helsinki–Kemi–Tornio </a:t>
            </a:r>
          </a:p>
          <a:p>
            <a:pPr marL="358775" lvl="2"/>
            <a:r>
              <a:rPr lang="fi-FI" altLang="fi-FI" sz="5500" dirty="0" err="1" smtClean="0">
                <a:solidFill>
                  <a:srgbClr val="002060"/>
                </a:solidFill>
              </a:rPr>
              <a:t>Rails</a:t>
            </a:r>
            <a:r>
              <a:rPr lang="fi-FI" altLang="fi-FI" sz="5500" dirty="0" smtClean="0">
                <a:solidFill>
                  <a:srgbClr val="002060"/>
                </a:solidFill>
              </a:rPr>
              <a:t> 810 km</a:t>
            </a:r>
          </a:p>
          <a:p>
            <a:pPr marL="358775" lvl="2"/>
            <a:r>
              <a:rPr lang="fi-FI" altLang="fi-FI" sz="5500" dirty="0" err="1" smtClean="0">
                <a:solidFill>
                  <a:srgbClr val="002060"/>
                </a:solidFill>
              </a:rPr>
              <a:t>Fourrails</a:t>
            </a:r>
            <a:r>
              <a:rPr lang="fi-FI" altLang="fi-FI" sz="5500" dirty="0" smtClean="0">
                <a:solidFill>
                  <a:srgbClr val="002060"/>
                </a:solidFill>
              </a:rPr>
              <a:t> 3 % </a:t>
            </a:r>
          </a:p>
          <a:p>
            <a:pPr marL="358775" lvl="2"/>
            <a:r>
              <a:rPr lang="fi-FI" altLang="fi-FI" sz="5500" dirty="0" err="1" smtClean="0">
                <a:solidFill>
                  <a:srgbClr val="002060"/>
                </a:solidFill>
              </a:rPr>
              <a:t>Two</a:t>
            </a:r>
            <a:r>
              <a:rPr lang="fi-FI" altLang="fi-FI" sz="5500" dirty="0" smtClean="0">
                <a:solidFill>
                  <a:srgbClr val="002060"/>
                </a:solidFill>
              </a:rPr>
              <a:t> </a:t>
            </a:r>
            <a:r>
              <a:rPr lang="fi-FI" altLang="fi-FI" sz="5500" dirty="0" err="1" smtClean="0">
                <a:solidFill>
                  <a:srgbClr val="002060"/>
                </a:solidFill>
              </a:rPr>
              <a:t>rails</a:t>
            </a:r>
            <a:r>
              <a:rPr lang="fi-FI" altLang="fi-FI" sz="5500" dirty="0" smtClean="0">
                <a:solidFill>
                  <a:srgbClr val="002060"/>
                </a:solidFill>
              </a:rPr>
              <a:t> 30 %</a:t>
            </a:r>
          </a:p>
          <a:p>
            <a:pPr marL="358775" lvl="2"/>
            <a:r>
              <a:rPr lang="fi-FI" altLang="fi-FI" sz="5500" dirty="0" smtClean="0">
                <a:solidFill>
                  <a:srgbClr val="002060"/>
                </a:solidFill>
              </a:rPr>
              <a:t>One </a:t>
            </a:r>
            <a:r>
              <a:rPr lang="fi-FI" altLang="fi-FI" sz="5500" dirty="0" err="1" smtClean="0">
                <a:solidFill>
                  <a:srgbClr val="002060"/>
                </a:solidFill>
              </a:rPr>
              <a:t>rail</a:t>
            </a:r>
            <a:r>
              <a:rPr lang="fi-FI" altLang="fi-FI" sz="5500" dirty="0" smtClean="0">
                <a:solidFill>
                  <a:srgbClr val="002060"/>
                </a:solidFill>
              </a:rPr>
              <a:t> 67 %</a:t>
            </a:r>
          </a:p>
          <a:p>
            <a:pPr marL="250825" lvl="1">
              <a:spcBef>
                <a:spcPts val="1200"/>
              </a:spcBef>
            </a:pPr>
            <a:r>
              <a:rPr lang="fi-FI" altLang="fi-FI" sz="5500" dirty="0" err="1" smtClean="0">
                <a:solidFill>
                  <a:srgbClr val="002060"/>
                </a:solidFill>
              </a:rPr>
              <a:t>vt</a:t>
            </a:r>
            <a:r>
              <a:rPr lang="fi-FI" altLang="fi-FI" sz="5500" dirty="0" smtClean="0">
                <a:solidFill>
                  <a:srgbClr val="002060"/>
                </a:solidFill>
              </a:rPr>
              <a:t> 4 Helsinki–Keminmaa ja </a:t>
            </a:r>
            <a:r>
              <a:rPr lang="fi-FI" altLang="fi-FI" sz="5500" dirty="0" err="1" smtClean="0">
                <a:solidFill>
                  <a:srgbClr val="002060"/>
                </a:solidFill>
              </a:rPr>
              <a:t>vt</a:t>
            </a:r>
            <a:r>
              <a:rPr lang="fi-FI" altLang="fi-FI" sz="5500" dirty="0" smtClean="0">
                <a:solidFill>
                  <a:srgbClr val="002060"/>
                </a:solidFill>
              </a:rPr>
              <a:t> 29 Keminmaa–Tornio  </a:t>
            </a:r>
          </a:p>
          <a:p>
            <a:pPr marL="358775" lvl="2"/>
            <a:r>
              <a:rPr lang="fi-FI" altLang="fi-FI" sz="5500" dirty="0" err="1" smtClean="0">
                <a:solidFill>
                  <a:srgbClr val="002060"/>
                </a:solidFill>
              </a:rPr>
              <a:t>Roads</a:t>
            </a:r>
            <a:r>
              <a:rPr lang="fi-FI" altLang="fi-FI" sz="5500" dirty="0" smtClean="0">
                <a:solidFill>
                  <a:srgbClr val="002060"/>
                </a:solidFill>
              </a:rPr>
              <a:t> 730 km</a:t>
            </a:r>
          </a:p>
          <a:p>
            <a:pPr marL="358775" lvl="2"/>
            <a:r>
              <a:rPr lang="fi-FI" altLang="fi-FI" sz="5500" dirty="0" err="1" smtClean="0">
                <a:solidFill>
                  <a:srgbClr val="002060"/>
                </a:solidFill>
              </a:rPr>
              <a:t>Motorways</a:t>
            </a:r>
            <a:r>
              <a:rPr lang="fi-FI" altLang="fi-FI" sz="5500" dirty="0" smtClean="0">
                <a:solidFill>
                  <a:srgbClr val="002060"/>
                </a:solidFill>
              </a:rPr>
              <a:t> 30 % </a:t>
            </a:r>
          </a:p>
          <a:p>
            <a:pPr marL="358775" lvl="2"/>
            <a:r>
              <a:rPr lang="fi-FI" altLang="fi-FI" sz="5500" dirty="0" err="1" smtClean="0">
                <a:solidFill>
                  <a:srgbClr val="002060"/>
                </a:solidFill>
              </a:rPr>
              <a:t>Semimotorways</a:t>
            </a:r>
            <a:r>
              <a:rPr lang="fi-FI" altLang="fi-FI" sz="5500" dirty="0" smtClean="0">
                <a:solidFill>
                  <a:srgbClr val="002060"/>
                </a:solidFill>
              </a:rPr>
              <a:t> 5 % </a:t>
            </a:r>
          </a:p>
          <a:p>
            <a:pPr marL="358775" lvl="2"/>
            <a:r>
              <a:rPr lang="fi-FI" altLang="fi-FI" sz="5500" dirty="0" err="1" smtClean="0">
                <a:solidFill>
                  <a:srgbClr val="002060"/>
                </a:solidFill>
              </a:rPr>
              <a:t>Other</a:t>
            </a:r>
            <a:r>
              <a:rPr lang="fi-FI" altLang="fi-FI" sz="5500" dirty="0" smtClean="0">
                <a:solidFill>
                  <a:srgbClr val="002060"/>
                </a:solidFill>
              </a:rPr>
              <a:t> </a:t>
            </a:r>
            <a:r>
              <a:rPr lang="fi-FI" altLang="fi-FI" sz="5500" dirty="0" err="1" smtClean="0">
                <a:solidFill>
                  <a:srgbClr val="002060"/>
                </a:solidFill>
              </a:rPr>
              <a:t>roads</a:t>
            </a:r>
            <a:r>
              <a:rPr lang="fi-FI" altLang="fi-FI" sz="5500" dirty="0" smtClean="0">
                <a:solidFill>
                  <a:srgbClr val="002060"/>
                </a:solidFill>
              </a:rPr>
              <a:t> 65 %</a:t>
            </a:r>
          </a:p>
          <a:p>
            <a:pPr marL="250825" lvl="1">
              <a:spcBef>
                <a:spcPts val="1200"/>
              </a:spcBef>
            </a:pPr>
            <a:r>
              <a:rPr lang="fi-FI" altLang="fi-FI" sz="5500" dirty="0" smtClean="0">
                <a:solidFill>
                  <a:srgbClr val="002060"/>
                </a:solidFill>
              </a:rPr>
              <a:t>Saimaa lake </a:t>
            </a:r>
            <a:r>
              <a:rPr lang="fi-FI" altLang="fi-FI" sz="5500" dirty="0" err="1" smtClean="0">
                <a:solidFill>
                  <a:srgbClr val="002060"/>
                </a:solidFill>
              </a:rPr>
              <a:t>area</a:t>
            </a:r>
            <a:r>
              <a:rPr lang="fi-FI" altLang="fi-FI" sz="5500" dirty="0" smtClean="0">
                <a:solidFill>
                  <a:srgbClr val="002060"/>
                </a:solidFill>
              </a:rPr>
              <a:t> c. 780 km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fi-FI" altLang="fi-FI" sz="20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124" name="Dian numeron paikkamerkki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504B3C69-2A28-4BA7-94E0-67059C90602F}" type="slidenum">
              <a:rPr lang="fi-FI" altLang="fi-FI" sz="1100" smtClean="0"/>
              <a:pPr algn="r" eaLnBrk="1" hangingPunct="1"/>
              <a:t>6</a:t>
            </a:fld>
            <a:endParaRPr lang="fi-FI" altLang="fi-FI" sz="1100" smtClean="0"/>
          </a:p>
        </p:txBody>
      </p:sp>
      <p:pic>
        <p:nvPicPr>
          <p:cNvPr id="5125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17133" r="23576" b="4082"/>
          <a:stretch>
            <a:fillRect/>
          </a:stretch>
        </p:blipFill>
        <p:spPr bwMode="auto">
          <a:xfrm>
            <a:off x="4714876" y="495300"/>
            <a:ext cx="44227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7494"/>
            <a:ext cx="6624000" cy="457200"/>
          </a:xfrm>
        </p:spPr>
        <p:txBody>
          <a:bodyPr>
            <a:noAutofit/>
          </a:bodyPr>
          <a:lstStyle/>
          <a:p>
            <a:pPr algn="l"/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Barents Region –  European High North</a:t>
            </a:r>
            <a:endParaRPr lang="nb-NO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3014"/>
            <a:ext cx="6768752" cy="3590197"/>
          </a:xfrm>
        </p:spPr>
      </p:pic>
    </p:spTree>
    <p:extLst>
      <p:ext uri="{BB962C8B-B14F-4D97-AF65-F5344CB8AC3E}">
        <p14:creationId xmlns:p14="http://schemas.microsoft.com/office/powerpoint/2010/main" val="30044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EUROPEAN HIGH NORTH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583864" y="1059582"/>
            <a:ext cx="3788729" cy="38884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dirty="0"/>
              <a:t>	</a:t>
            </a:r>
            <a:r>
              <a:rPr lang="fi-FI" sz="900" dirty="0"/>
              <a:t>		</a:t>
            </a:r>
          </a:p>
          <a:p>
            <a:pPr indent="0" algn="just">
              <a:buNone/>
              <a:defRPr/>
            </a:pPr>
            <a:r>
              <a:rPr lang="en-US" sz="1900" dirty="0" smtClean="0">
                <a:solidFill>
                  <a:prstClr val="black"/>
                </a:solidFill>
              </a:rPr>
              <a:t>We need links to the Artic Europe </a:t>
            </a:r>
            <a:r>
              <a:rPr lang="en-US" sz="1900" dirty="0">
                <a:solidFill>
                  <a:prstClr val="black"/>
                </a:solidFill>
              </a:rPr>
              <a:t>to the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deep-water ports</a:t>
            </a:r>
            <a:r>
              <a:rPr lang="en-US" sz="1900" dirty="0">
                <a:solidFill>
                  <a:prstClr val="black"/>
                </a:solidFill>
              </a:rPr>
              <a:t> of the Arctic Ocean, large production areas of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oil and gas</a:t>
            </a:r>
            <a:r>
              <a:rPr lang="en-US" sz="1900" dirty="0">
                <a:solidFill>
                  <a:prstClr val="black"/>
                </a:solidFill>
              </a:rPr>
              <a:t> industry and the western end of the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Northern Sea Route </a:t>
            </a:r>
          </a:p>
          <a:p>
            <a:pPr>
              <a:buNone/>
            </a:pPr>
            <a:endParaRPr lang="fi-FI" sz="17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fi-FI" sz="1700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fi-FI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1407" y="1059582"/>
            <a:ext cx="3988135" cy="395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3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7474"/>
            <a:ext cx="8441553" cy="44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6898412" y="4731991"/>
            <a:ext cx="1624120" cy="2325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1000" dirty="0"/>
              <a:t>Source: Chamber of Lapland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450927" y="897564"/>
            <a:ext cx="2865101" cy="118668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fi-FI" dirty="0" smtClean="0"/>
              <a:t>1.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: € 21,4 </a:t>
            </a:r>
            <a:r>
              <a:rPr lang="fi-FI" dirty="0" err="1" smtClean="0"/>
              <a:t>billion</a:t>
            </a:r>
            <a:endParaRPr lang="fi-FI" dirty="0" smtClean="0"/>
          </a:p>
          <a:p>
            <a:r>
              <a:rPr lang="fi-FI" dirty="0" smtClean="0"/>
              <a:t>2. </a:t>
            </a:r>
            <a:r>
              <a:rPr lang="fi-FI" dirty="0" err="1" smtClean="0"/>
              <a:t>Oil</a:t>
            </a:r>
            <a:r>
              <a:rPr lang="fi-FI" dirty="0" smtClean="0"/>
              <a:t> &amp; </a:t>
            </a:r>
            <a:r>
              <a:rPr lang="fi-FI" dirty="0" err="1" smtClean="0"/>
              <a:t>gas</a:t>
            </a:r>
            <a:r>
              <a:rPr lang="fi-FI" dirty="0" smtClean="0"/>
              <a:t>: € 16,8 </a:t>
            </a:r>
            <a:r>
              <a:rPr lang="fi-FI" dirty="0" err="1" smtClean="0"/>
              <a:t>billion</a:t>
            </a:r>
            <a:endParaRPr lang="fi-FI" dirty="0" smtClean="0"/>
          </a:p>
          <a:p>
            <a:r>
              <a:rPr lang="fi-FI" dirty="0" smtClean="0"/>
              <a:t>3. </a:t>
            </a:r>
            <a:r>
              <a:rPr lang="fi-FI" dirty="0" err="1" smtClean="0"/>
              <a:t>Logistics</a:t>
            </a:r>
            <a:r>
              <a:rPr lang="fi-FI" dirty="0"/>
              <a:t>: €14,6 </a:t>
            </a:r>
            <a:r>
              <a:rPr lang="fi-FI" dirty="0" err="1"/>
              <a:t>billion</a:t>
            </a:r>
            <a:endParaRPr lang="fi-FI" dirty="0"/>
          </a:p>
          <a:p>
            <a:r>
              <a:rPr lang="fi-FI" dirty="0" smtClean="0"/>
              <a:t>4. Mining: €13,1 </a:t>
            </a:r>
            <a:r>
              <a:rPr lang="fi-FI" dirty="0" err="1" smtClean="0"/>
              <a:t>billion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546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usi_pohja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aajakuva_Liikennevirasto.potx" id="{0143C127-69F1-4019-A783-DCE95FA98011}" vid="{BC132C1A-C7CF-40D1-855E-3389885240F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esityspohja tapahtumailmeellä</Template>
  <TotalTime>235</TotalTime>
  <Words>242</Words>
  <Application>Microsoft Office PowerPoint</Application>
  <PresentationFormat>Näytössä katseltava esitys (16:9)</PresentationFormat>
  <Paragraphs>68</Paragraphs>
  <Slides>12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1_uusi_pohja</vt:lpstr>
      <vt:lpstr>TEN-T in the North and the Bothnian corridor</vt:lpstr>
      <vt:lpstr>Connections</vt:lpstr>
      <vt:lpstr>PowerPoint-esitys</vt:lpstr>
      <vt:lpstr>PowerPoint-esitys</vt:lpstr>
      <vt:lpstr>Transport System in the North</vt:lpstr>
      <vt:lpstr>FINN-CORRIDOR</vt:lpstr>
      <vt:lpstr>Barents Region –  European High North</vt:lpstr>
      <vt:lpstr>EUROPEAN HIGH NORTH</vt:lpstr>
      <vt:lpstr>PowerPoint-esitys</vt:lpstr>
      <vt:lpstr>NDPTL Regional Transport Network</vt:lpstr>
      <vt:lpstr>Barents Logistic Area</vt:lpstr>
      <vt:lpstr>HOW TO CONTINUE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Tervala Juhani</dc:creator>
  <cp:lastModifiedBy>Tervala Juhani</cp:lastModifiedBy>
  <cp:revision>62</cp:revision>
  <dcterms:created xsi:type="dcterms:W3CDTF">2014-10-29T09:28:29Z</dcterms:created>
  <dcterms:modified xsi:type="dcterms:W3CDTF">2014-11-16T17:10:17Z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473.983.01.001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esityspohja tapahtumailmeellä.potx</vt:lpwstr>
  </property>
  <property fmtid="{D5CDD505-2E9C-101B-9397-08002B2CF9AE}" pid="6" name="dvDefinition">
    <vt:lpwstr>983 (dd_default.xml)</vt:lpwstr>
  </property>
  <property fmtid="{D5CDD505-2E9C-101B-9397-08002B2CF9AE}" pid="7" name="dvDefinitionID">
    <vt:lpwstr>983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473.85.01.009</vt:lpwstr>
  </property>
  <property fmtid="{D5CDD505-2E9C-101B-9397-08002B2CF9AE}" pid="10" name="dvDefinitionVersion">
    <vt:lpwstr>01.001 / 13.8.2014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Used">
    <vt:lpwstr>1</vt:lpwstr>
  </property>
  <property fmtid="{D5CDD505-2E9C-101B-9397-08002B2CF9AE}" pid="17" name="dvCompany">
    <vt:lpwstr/>
  </property>
  <property fmtid="{D5CDD505-2E9C-101B-9397-08002B2CF9AE}" pid="18" name="dvSite">
    <vt:lpwstr/>
  </property>
  <property fmtid="{D5CDD505-2E9C-101B-9397-08002B2CF9AE}" pid="19" name="dvNumbering">
    <vt:lpwstr>0</vt:lpwstr>
  </property>
  <property fmtid="{D5CDD505-2E9C-101B-9397-08002B2CF9AE}" pid="20" name="dvDUname">
    <vt:lpwstr/>
  </property>
  <property fmtid="{D5CDD505-2E9C-101B-9397-08002B2CF9AE}" pid="21" name="dvDUdepartment">
    <vt:lpwstr/>
  </property>
  <property fmtid="{D5CDD505-2E9C-101B-9397-08002B2CF9AE}" pid="22" name="dvDUBusinessArea">
    <vt:lpwstr/>
  </property>
  <property fmtid="{D5CDD505-2E9C-101B-9397-08002B2CF9AE}" pid="23" name="dvLogoExist">
    <vt:lpwstr>0</vt:lpwstr>
  </property>
  <property fmtid="{D5CDD505-2E9C-101B-9397-08002B2CF9AE}" pid="24" name="dvCurrentlogo">
    <vt:lpwstr/>
  </property>
  <property fmtid="{D5CDD505-2E9C-101B-9397-08002B2CF9AE}" pid="25" name="dvEULogoExist">
    <vt:lpwstr>0</vt:lpwstr>
  </property>
  <property fmtid="{D5CDD505-2E9C-101B-9397-08002B2CF9AE}" pid="26" name="dvCurrentEUListLogo">
    <vt:lpwstr/>
  </property>
</Properties>
</file>