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56" r:id="rId2"/>
    <p:sldId id="288" r:id="rId3"/>
    <p:sldId id="287" r:id="rId4"/>
    <p:sldId id="296" r:id="rId5"/>
    <p:sldId id="305" r:id="rId6"/>
    <p:sldId id="312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782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1612C-3176-4BEA-8F87-D55913380486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947BC-CA04-4D0A-8D81-D26BCE9DCC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15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2E007-2F3F-4FEA-AEE5-EF2582496C59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ne\Desktop\nsp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16"/>
          <p:cNvSpPr/>
          <p:nvPr userDrawn="1"/>
        </p:nvSpPr>
        <p:spPr>
          <a:xfrm>
            <a:off x="0" y="4000500"/>
            <a:ext cx="9144000" cy="17145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Picture 4" descr="C:\Users\asiant\Documents\Janika\NSPA\Logot\PAINETTAVAT\NSPA_CMYK20cm.t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5768975"/>
            <a:ext cx="32766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5000636"/>
            <a:ext cx="8569325" cy="642942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76701"/>
            <a:ext cx="7993063" cy="781059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758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85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15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80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464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889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513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92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033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9778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28" name="Picture 10" descr="C:\Users\asiant\Documents\Janika\NSPA\Logot\PAINETTAVAT\NSPA_CMYK5cm.t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165850"/>
            <a:ext cx="18018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1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70C0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pa-network.eu/" TargetMode="External"/><Relationship Id="rId2" Type="http://schemas.openxmlformats.org/officeDocument/2006/relationships/hyperlink" Target="https://www.facebook.com/pages/Northern-Sparsely-Populated-Areas/277806607485?ref=br_t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85720" y="4874272"/>
            <a:ext cx="8569325" cy="859251"/>
          </a:xfrm>
        </p:spPr>
        <p:txBody>
          <a:bodyPr/>
          <a:lstStyle/>
          <a:p>
            <a:r>
              <a:rPr lang="fi-FI" dirty="0" smtClean="0"/>
              <a:t>19.11.2014</a:t>
            </a:r>
          </a:p>
          <a:p>
            <a:r>
              <a:rPr lang="fi-FI" dirty="0" smtClean="0"/>
              <a:t>Kari Aalto, </a:t>
            </a:r>
            <a:r>
              <a:rPr lang="fi-FI" dirty="0" smtClean="0"/>
              <a:t>East and North Finland EU Office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 Infrastructure in the European Arctic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29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901522"/>
            <a:ext cx="8229600" cy="5224642"/>
          </a:xfrm>
        </p:spPr>
        <p:txBody>
          <a:bodyPr/>
          <a:lstStyle/>
          <a:p>
            <a:r>
              <a:rPr lang="fi-FI" dirty="0" smtClean="0"/>
              <a:t>Collaboration </a:t>
            </a:r>
            <a:r>
              <a:rPr lang="fi-FI" dirty="0" err="1" smtClean="0"/>
              <a:t>network</a:t>
            </a:r>
            <a:r>
              <a:rPr lang="fi-FI" dirty="0" smtClean="0"/>
              <a:t> of 14 </a:t>
            </a:r>
            <a:r>
              <a:rPr lang="fi-FI" dirty="0" err="1" smtClean="0"/>
              <a:t>regions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share</a:t>
            </a:r>
            <a:r>
              <a:rPr lang="fi-FI" dirty="0" smtClean="0"/>
              <a:t> common </a:t>
            </a:r>
            <a:r>
              <a:rPr lang="fi-FI" dirty="0" err="1" smtClean="0"/>
              <a:t>circumstances</a:t>
            </a:r>
            <a:r>
              <a:rPr lang="fi-FI" dirty="0" smtClean="0"/>
              <a:t>: </a:t>
            </a:r>
            <a:r>
              <a:rPr lang="en-US" dirty="0" smtClean="0"/>
              <a:t>sparse </a:t>
            </a:r>
            <a:r>
              <a:rPr lang="en-US" dirty="0"/>
              <a:t>population, harsh climate and long </a:t>
            </a:r>
            <a:r>
              <a:rPr lang="en-US" dirty="0" smtClean="0"/>
              <a:t>distances</a:t>
            </a:r>
          </a:p>
          <a:p>
            <a:pPr lvl="1"/>
            <a:r>
              <a:rPr lang="fi-FI" dirty="0" err="1" smtClean="0"/>
              <a:t>Sweden</a:t>
            </a:r>
            <a:r>
              <a:rPr lang="fi-FI" dirty="0" smtClean="0"/>
              <a:t>: Norrbotten</a:t>
            </a:r>
            <a:r>
              <a:rPr lang="fi-FI" dirty="0"/>
              <a:t>, Västerbotten, Jämtland, Västernorrland</a:t>
            </a:r>
          </a:p>
          <a:p>
            <a:pPr lvl="1"/>
            <a:r>
              <a:rPr lang="fi-FI" dirty="0" smtClean="0"/>
              <a:t>Finland: </a:t>
            </a:r>
            <a:r>
              <a:rPr lang="fi-FI" dirty="0" err="1" smtClean="0"/>
              <a:t>Lapland</a:t>
            </a:r>
            <a:r>
              <a:rPr lang="fi-FI" dirty="0"/>
              <a:t>, </a:t>
            </a:r>
            <a:r>
              <a:rPr lang="fi-FI" dirty="0" err="1"/>
              <a:t>Northern</a:t>
            </a:r>
            <a:r>
              <a:rPr lang="fi-FI" dirty="0"/>
              <a:t> </a:t>
            </a:r>
            <a:r>
              <a:rPr lang="fi-FI" dirty="0" err="1"/>
              <a:t>Ostrobothnia</a:t>
            </a:r>
            <a:r>
              <a:rPr lang="fi-FI" dirty="0"/>
              <a:t>, Central </a:t>
            </a:r>
            <a:r>
              <a:rPr lang="fi-FI" dirty="0" err="1"/>
              <a:t>Ostrobothnia</a:t>
            </a:r>
            <a:r>
              <a:rPr lang="fi-FI" dirty="0"/>
              <a:t>, Kainuu, North Karelia, Pohjois-Savo and </a:t>
            </a:r>
            <a:r>
              <a:rPr lang="fi-FI" dirty="0" smtClean="0"/>
              <a:t>Etelä-Savo</a:t>
            </a:r>
          </a:p>
          <a:p>
            <a:pPr lvl="1"/>
            <a:r>
              <a:rPr lang="en-US" dirty="0"/>
              <a:t>Norway: </a:t>
            </a:r>
            <a:r>
              <a:rPr lang="en-US" dirty="0" err="1"/>
              <a:t>Finnmark</a:t>
            </a:r>
            <a:r>
              <a:rPr lang="en-US" dirty="0"/>
              <a:t>, Troms and </a:t>
            </a:r>
            <a:r>
              <a:rPr lang="en-US" dirty="0" err="1"/>
              <a:t>Nordland</a:t>
            </a:r>
            <a:endParaRPr lang="en-US" dirty="0"/>
          </a:p>
          <a:p>
            <a:pPr lvl="0"/>
            <a:r>
              <a:rPr lang="en-US" dirty="0"/>
              <a:t>Main activities: raising awareness of the NSPA on the EU level, influencing EU policies </a:t>
            </a:r>
            <a:r>
              <a:rPr lang="en-US" dirty="0" smtClean="0"/>
              <a:t>and providing </a:t>
            </a:r>
            <a:r>
              <a:rPr lang="en-US" dirty="0"/>
              <a:t>a platform for </a:t>
            </a:r>
            <a:r>
              <a:rPr lang="en-US" dirty="0" smtClean="0"/>
              <a:t>collaboration </a:t>
            </a:r>
            <a:r>
              <a:rPr lang="en-US" dirty="0"/>
              <a:t>and exchanging best </a:t>
            </a:r>
            <a:r>
              <a:rPr lang="en-US" dirty="0" err="1"/>
              <a:t>practise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171607"/>
            <a:ext cx="8229600" cy="729914"/>
          </a:xfrm>
        </p:spPr>
        <p:txBody>
          <a:bodyPr/>
          <a:lstStyle/>
          <a:p>
            <a:r>
              <a:rPr lang="fi-FI" dirty="0" smtClean="0"/>
              <a:t>NSPA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67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308"/>
          </a:xfrm>
        </p:spPr>
        <p:txBody>
          <a:bodyPr/>
          <a:lstStyle/>
          <a:p>
            <a:r>
              <a:rPr lang="fi-FI" altLang="sv-SE" dirty="0" smtClean="0"/>
              <a:t>NSPA</a:t>
            </a:r>
            <a:r>
              <a:rPr lang="fi-FI" altLang="sv-SE" sz="2400" dirty="0" smtClean="0"/>
              <a:t> </a:t>
            </a:r>
            <a:r>
              <a:rPr lang="fi-FI" altLang="sv-SE" dirty="0" err="1" smtClean="0"/>
              <a:t>Structure</a:t>
            </a:r>
            <a:endParaRPr lang="fi-FI" altLang="sv-SE" dirty="0" smtClean="0"/>
          </a:p>
        </p:txBody>
      </p:sp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>
          <a:xfrm>
            <a:off x="457200" y="1068946"/>
            <a:ext cx="4040188" cy="639762"/>
          </a:xfrm>
        </p:spPr>
        <p:txBody>
          <a:bodyPr/>
          <a:lstStyle/>
          <a:p>
            <a:r>
              <a:rPr lang="fi-FI" dirty="0" err="1" smtClean="0"/>
              <a:t>Steering</a:t>
            </a:r>
            <a:r>
              <a:rPr lang="fi-FI" dirty="0" smtClean="0"/>
              <a:t> Group</a:t>
            </a:r>
            <a:endParaRPr lang="fi-FI" dirty="0"/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i-FI" sz="2000" b="1" dirty="0" err="1" smtClean="0"/>
              <a:t>Politicians</a:t>
            </a:r>
            <a:r>
              <a:rPr lang="fi-FI" sz="2000" b="1" dirty="0" smtClean="0"/>
              <a:t>:</a:t>
            </a:r>
            <a:endParaRPr lang="fi-FI" sz="2000" dirty="0" smtClean="0"/>
          </a:p>
          <a:p>
            <a:pPr>
              <a:defRPr/>
            </a:pPr>
            <a:r>
              <a:rPr lang="fi-FI" sz="2000" dirty="0" smtClean="0"/>
              <a:t>Runar </a:t>
            </a:r>
            <a:r>
              <a:rPr lang="fi-FI" sz="2000" dirty="0" err="1" smtClean="0"/>
              <a:t>Sjåstad</a:t>
            </a:r>
            <a:endParaRPr lang="fi-FI" sz="2000" dirty="0" smtClean="0"/>
          </a:p>
          <a:p>
            <a:pPr>
              <a:defRPr/>
            </a:pPr>
            <a:r>
              <a:rPr lang="fi-FI" sz="2000" dirty="0" smtClean="0"/>
              <a:t>Tytti Tuppurainen</a:t>
            </a:r>
          </a:p>
          <a:p>
            <a:pPr>
              <a:defRPr/>
            </a:pPr>
            <a:r>
              <a:rPr lang="fi-FI" sz="2000" b="1" dirty="0" smtClean="0"/>
              <a:t>Satu Vehreävesa</a:t>
            </a:r>
          </a:p>
          <a:p>
            <a:pPr>
              <a:defRPr/>
            </a:pPr>
            <a:r>
              <a:rPr lang="fi-FI" sz="2000" dirty="0" smtClean="0"/>
              <a:t>Erik Bergkvist</a:t>
            </a:r>
          </a:p>
          <a:p>
            <a:pPr>
              <a:defRPr/>
            </a:pPr>
            <a:r>
              <a:rPr lang="fi-FI" sz="2000" dirty="0" smtClean="0"/>
              <a:t>Robert Uitto</a:t>
            </a:r>
          </a:p>
          <a:p>
            <a:pPr marL="0" indent="0">
              <a:buFontTx/>
              <a:buNone/>
              <a:defRPr/>
            </a:pPr>
            <a:r>
              <a:rPr lang="fi-FI" sz="2000" b="1" dirty="0" err="1" smtClean="0"/>
              <a:t>Civil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servants</a:t>
            </a:r>
            <a:r>
              <a:rPr lang="fi-FI" sz="2000" b="1" dirty="0" smtClean="0"/>
              <a:t>:</a:t>
            </a:r>
          </a:p>
          <a:p>
            <a:pPr>
              <a:defRPr/>
            </a:pPr>
            <a:r>
              <a:rPr lang="fi-FI" sz="2000" dirty="0" err="1" smtClean="0"/>
              <a:t>Marthe</a:t>
            </a:r>
            <a:r>
              <a:rPr lang="fi-FI" sz="2000" dirty="0" smtClean="0"/>
              <a:t> Svensson</a:t>
            </a:r>
            <a:endParaRPr lang="fi-FI" sz="2000" dirty="0"/>
          </a:p>
          <a:p>
            <a:pPr>
              <a:defRPr/>
            </a:pPr>
            <a:r>
              <a:rPr lang="fi-FI" sz="2000" dirty="0" smtClean="0"/>
              <a:t>Raimo </a:t>
            </a:r>
            <a:r>
              <a:rPr lang="fi-FI" sz="2000" dirty="0" err="1" smtClean="0"/>
              <a:t>Holster</a:t>
            </a:r>
            <a:endParaRPr lang="fi-FI" sz="2000" dirty="0"/>
          </a:p>
          <a:p>
            <a:pPr>
              <a:defRPr/>
            </a:pPr>
            <a:r>
              <a:rPr lang="fi-FI" sz="2000" dirty="0"/>
              <a:t>Riitta Koskinen</a:t>
            </a:r>
          </a:p>
          <a:p>
            <a:pPr>
              <a:defRPr/>
            </a:pPr>
            <a:r>
              <a:rPr lang="fi-FI" sz="2000" dirty="0" smtClean="0"/>
              <a:t>Fredrik </a:t>
            </a:r>
            <a:r>
              <a:rPr lang="fi-FI" sz="2000" dirty="0" err="1" smtClean="0"/>
              <a:t>Gunnarsson</a:t>
            </a:r>
            <a:endParaRPr lang="fi-FI" sz="2000" dirty="0" smtClean="0"/>
          </a:p>
          <a:p>
            <a:pPr>
              <a:defRPr/>
            </a:pPr>
            <a:r>
              <a:rPr lang="fi-FI" sz="2000" dirty="0" smtClean="0"/>
              <a:t>Hans Wiklund </a:t>
            </a:r>
            <a:endParaRPr lang="fi-FI" sz="2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3"/>
          </p:nvPr>
        </p:nvSpPr>
        <p:spPr>
          <a:xfrm>
            <a:off x="4645025" y="1068946"/>
            <a:ext cx="4041775" cy="639762"/>
          </a:xfrm>
        </p:spPr>
        <p:txBody>
          <a:bodyPr/>
          <a:lstStyle/>
          <a:p>
            <a:r>
              <a:rPr lang="fi-FI" dirty="0" err="1" smtClean="0"/>
              <a:t>Coordination</a:t>
            </a:r>
            <a:r>
              <a:rPr lang="fi-FI" dirty="0" smtClean="0"/>
              <a:t> Group</a:t>
            </a:r>
            <a:endParaRPr lang="fi-FI" dirty="0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3279"/>
            <a:ext cx="4041775" cy="424288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v-SE" altLang="sv-SE" sz="2000" b="1" dirty="0" smtClean="0"/>
              <a:t>Brussels Offices</a:t>
            </a:r>
          </a:p>
          <a:p>
            <a:pPr>
              <a:defRPr/>
            </a:pPr>
            <a:r>
              <a:rPr lang="sv-SE" altLang="sv-SE" sz="2000" dirty="0" err="1"/>
              <a:t>East</a:t>
            </a:r>
            <a:r>
              <a:rPr lang="sv-SE" altLang="sv-SE" sz="2000" dirty="0"/>
              <a:t> and North Finland EU Office </a:t>
            </a:r>
            <a:br>
              <a:rPr lang="sv-SE" altLang="sv-SE" sz="2000" dirty="0"/>
            </a:br>
            <a:r>
              <a:rPr lang="sv-SE" altLang="sv-SE" sz="2000" b="1" dirty="0"/>
              <a:t>Kari Aalto </a:t>
            </a:r>
            <a:r>
              <a:rPr lang="sv-SE" altLang="sv-SE" sz="2000" dirty="0"/>
              <a:t>		</a:t>
            </a:r>
          </a:p>
          <a:p>
            <a:pPr>
              <a:defRPr/>
            </a:pPr>
            <a:r>
              <a:rPr lang="sv-SE" altLang="sv-SE" sz="2000" dirty="0"/>
              <a:t>Mid Sweden EU Office </a:t>
            </a:r>
            <a:br>
              <a:rPr lang="sv-SE" altLang="sv-SE" sz="2000" dirty="0"/>
            </a:br>
            <a:r>
              <a:rPr lang="sv-SE" altLang="sv-SE" sz="2000" dirty="0"/>
              <a:t>Kerstin </a:t>
            </a:r>
            <a:r>
              <a:rPr lang="sv-SE" altLang="sv-SE" sz="2000" dirty="0" smtClean="0"/>
              <a:t>Brandelius</a:t>
            </a:r>
          </a:p>
          <a:p>
            <a:pPr>
              <a:defRPr/>
            </a:pPr>
            <a:r>
              <a:rPr lang="en-US" altLang="sv-SE" sz="2000" dirty="0" smtClean="0"/>
              <a:t>North </a:t>
            </a:r>
            <a:r>
              <a:rPr lang="en-US" altLang="sv-SE" sz="2000" dirty="0"/>
              <a:t>Sweden EU Office </a:t>
            </a:r>
            <a:br>
              <a:rPr lang="en-US" altLang="sv-SE" sz="2000" dirty="0"/>
            </a:br>
            <a:r>
              <a:rPr lang="en-US" altLang="sv-SE" sz="2000" dirty="0"/>
              <a:t>Mikael </a:t>
            </a:r>
            <a:r>
              <a:rPr lang="en-US" altLang="sv-SE" sz="2000" dirty="0" err="1"/>
              <a:t>Janson</a:t>
            </a:r>
            <a:r>
              <a:rPr lang="en-US" altLang="sv-SE" sz="2000" dirty="0"/>
              <a:t> 		</a:t>
            </a:r>
          </a:p>
          <a:p>
            <a:pPr>
              <a:defRPr/>
            </a:pPr>
            <a:r>
              <a:rPr lang="en-US" altLang="sv-SE" sz="2000" dirty="0"/>
              <a:t>North Norway European Office </a:t>
            </a:r>
            <a:br>
              <a:rPr lang="en-US" altLang="sv-SE" sz="2000" dirty="0"/>
            </a:br>
            <a:r>
              <a:rPr lang="en-US" altLang="sv-SE" sz="2000" dirty="0" err="1"/>
              <a:t>Trond</a:t>
            </a:r>
            <a:r>
              <a:rPr lang="en-US" altLang="sv-SE" sz="2000" dirty="0"/>
              <a:t> </a:t>
            </a:r>
            <a:r>
              <a:rPr lang="en-US" altLang="sv-SE" sz="2000" dirty="0" err="1"/>
              <a:t>Haukanes</a:t>
            </a:r>
            <a:r>
              <a:rPr lang="en-US" altLang="sv-SE" sz="2000" dirty="0"/>
              <a:t> </a:t>
            </a:r>
            <a:r>
              <a:rPr lang="en-US" altLang="sv-SE" sz="2000" dirty="0" smtClean="0"/>
              <a:t>			</a:t>
            </a:r>
            <a:endParaRPr lang="sv-SE" altLang="sv-SE" sz="2000" dirty="0" smtClean="0"/>
          </a:p>
        </p:txBody>
      </p:sp>
      <p:cxnSp>
        <p:nvCxnSpPr>
          <p:cNvPr id="7" name="Rak pil 6"/>
          <p:cNvCxnSpPr/>
          <p:nvPr/>
        </p:nvCxnSpPr>
        <p:spPr>
          <a:xfrm flipH="1" flipV="1">
            <a:off x="3709988" y="2803525"/>
            <a:ext cx="1046162" cy="11525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H="1">
            <a:off x="2700338" y="4221163"/>
            <a:ext cx="2020887" cy="14446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 flipH="1">
            <a:off x="2700338" y="2790825"/>
            <a:ext cx="831850" cy="15128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457200" y="1275008"/>
            <a:ext cx="8229600" cy="4851155"/>
          </a:xfrm>
        </p:spPr>
        <p:txBody>
          <a:bodyPr/>
          <a:lstStyle/>
          <a:p>
            <a:r>
              <a:rPr lang="en-US" dirty="0"/>
              <a:t>Accessibility, transport and logistics </a:t>
            </a:r>
          </a:p>
          <a:p>
            <a:r>
              <a:rPr lang="en-US" dirty="0" smtClean="0"/>
              <a:t>Arctic </a:t>
            </a:r>
            <a:r>
              <a:rPr lang="en-US" dirty="0" smtClean="0"/>
              <a:t>issues and knowhow</a:t>
            </a:r>
          </a:p>
          <a:p>
            <a:r>
              <a:rPr lang="en-US" dirty="0" smtClean="0"/>
              <a:t>Natural </a:t>
            </a:r>
            <a:r>
              <a:rPr lang="en-US" dirty="0"/>
              <a:t>resources and </a:t>
            </a:r>
            <a:r>
              <a:rPr lang="en-US" dirty="0" smtClean="0"/>
              <a:t>their refinement</a:t>
            </a:r>
            <a:endParaRPr lang="en-US" dirty="0"/>
          </a:p>
          <a:p>
            <a:r>
              <a:rPr lang="en-US" dirty="0" smtClean="0"/>
              <a:t>Sustainable and </a:t>
            </a:r>
            <a:r>
              <a:rPr lang="en-US" dirty="0"/>
              <a:t>smart </a:t>
            </a:r>
            <a:r>
              <a:rPr lang="en-US" dirty="0" smtClean="0"/>
              <a:t>solutions and regional development</a:t>
            </a:r>
          </a:p>
          <a:p>
            <a:r>
              <a:rPr lang="en-US" dirty="0" smtClean="0"/>
              <a:t>Demographic change</a:t>
            </a:r>
            <a:endParaRPr lang="en-US" dirty="0"/>
          </a:p>
          <a:p>
            <a:r>
              <a:rPr lang="en-US" dirty="0"/>
              <a:t>Russia</a:t>
            </a:r>
          </a:p>
          <a:p>
            <a:r>
              <a:rPr lang="en-US" dirty="0"/>
              <a:t>Implementation of 2014-2020 EU programming period </a:t>
            </a:r>
          </a:p>
          <a:p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037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priority</a:t>
            </a:r>
            <a:r>
              <a:rPr lang="fi-FI" dirty="0" smtClean="0"/>
              <a:t> </a:t>
            </a:r>
            <a:r>
              <a:rPr lang="fi-FI" dirty="0" err="1" smtClean="0"/>
              <a:t>themes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275008"/>
            <a:ext cx="8229600" cy="4851155"/>
          </a:xfrm>
        </p:spPr>
        <p:txBody>
          <a:bodyPr/>
          <a:lstStyle/>
          <a:p>
            <a:r>
              <a:rPr lang="fi-FI" dirty="0" smtClean="0"/>
              <a:t>Broad </a:t>
            </a:r>
            <a:r>
              <a:rPr lang="fi-FI" dirty="0" err="1" smtClean="0"/>
              <a:t>concept</a:t>
            </a:r>
            <a:r>
              <a:rPr lang="fi-FI" dirty="0" smtClean="0"/>
              <a:t> of </a:t>
            </a:r>
            <a:r>
              <a:rPr lang="fi-FI" dirty="0" err="1" smtClean="0"/>
              <a:t>Arctic</a:t>
            </a:r>
            <a:endParaRPr lang="fi-FI" dirty="0"/>
          </a:p>
          <a:p>
            <a:pPr lvl="1"/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of the 14 NSPA </a:t>
            </a:r>
            <a:r>
              <a:rPr lang="fi-FI" dirty="0" err="1"/>
              <a:t>regions</a:t>
            </a:r>
            <a:r>
              <a:rPr lang="fi-FI" dirty="0"/>
              <a:t>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themselves</a:t>
            </a:r>
            <a:r>
              <a:rPr lang="fi-FI" dirty="0"/>
              <a:t> as </a:t>
            </a:r>
            <a:r>
              <a:rPr lang="fi-FI" dirty="0" err="1"/>
              <a:t>arctic</a:t>
            </a:r>
            <a:r>
              <a:rPr lang="fi-FI" dirty="0"/>
              <a:t> </a:t>
            </a:r>
            <a:r>
              <a:rPr lang="fi-FI" dirty="0" err="1"/>
              <a:t>regions</a:t>
            </a:r>
            <a:endParaRPr lang="fi-FI" dirty="0"/>
          </a:p>
          <a:p>
            <a:pPr lvl="1"/>
            <a:r>
              <a:rPr lang="fi-FI" dirty="0" smtClean="0"/>
              <a:t>NSPA </a:t>
            </a:r>
            <a:r>
              <a:rPr lang="fi-FI" dirty="0" err="1" smtClean="0"/>
              <a:t>approach</a:t>
            </a:r>
            <a:r>
              <a:rPr lang="fi-FI" dirty="0" smtClean="0"/>
              <a:t> to </a:t>
            </a:r>
            <a:r>
              <a:rPr lang="fi-FI" dirty="0" err="1" smtClean="0"/>
              <a:t>Arctic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 </a:t>
            </a:r>
            <a:r>
              <a:rPr lang="fi-FI" dirty="0" err="1" smtClean="0"/>
              <a:t>thematic</a:t>
            </a:r>
            <a:r>
              <a:rPr lang="fi-FI" dirty="0" smtClean="0"/>
              <a:t> </a:t>
            </a:r>
            <a:r>
              <a:rPr lang="fi-FI" dirty="0" err="1" smtClean="0"/>
              <a:t>rather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geographic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Arctic</a:t>
            </a:r>
            <a:r>
              <a:rPr lang="fi-FI" dirty="0" smtClean="0"/>
              <a:t> </a:t>
            </a:r>
            <a:r>
              <a:rPr lang="fi-FI" dirty="0" err="1" smtClean="0"/>
              <a:t>window</a:t>
            </a:r>
            <a:r>
              <a:rPr lang="fi-FI" dirty="0" smtClean="0"/>
              <a:t> of </a:t>
            </a:r>
            <a:r>
              <a:rPr lang="fi-FI" dirty="0" err="1" smtClean="0"/>
              <a:t>opportunity</a:t>
            </a:r>
            <a:r>
              <a:rPr lang="fi-FI" dirty="0" smtClean="0"/>
              <a:t> is </a:t>
            </a:r>
            <a:r>
              <a:rPr lang="fi-FI" dirty="0" err="1" smtClean="0"/>
              <a:t>now</a:t>
            </a:r>
            <a:r>
              <a:rPr lang="fi-FI" dirty="0" smtClean="0"/>
              <a:t> open – </a:t>
            </a:r>
            <a:r>
              <a:rPr lang="fi-FI" dirty="0" err="1" smtClean="0"/>
              <a:t>global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/>
              <a:t>T</a:t>
            </a:r>
            <a:r>
              <a:rPr lang="fi-FI" dirty="0" err="1" smtClean="0"/>
              <a:t>aking</a:t>
            </a:r>
            <a:r>
              <a:rPr lang="fi-FI" dirty="0" smtClean="0"/>
              <a:t> </a:t>
            </a:r>
            <a:r>
              <a:rPr lang="fi-FI" dirty="0" err="1" smtClean="0"/>
              <a:t>ownership</a:t>
            </a:r>
            <a:r>
              <a:rPr lang="fi-FI" dirty="0" smtClean="0"/>
              <a:t> of </a:t>
            </a:r>
            <a:r>
              <a:rPr lang="fi-FI" dirty="0" err="1" smtClean="0"/>
              <a:t>issues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relevant</a:t>
            </a:r>
            <a:r>
              <a:rPr lang="fi-FI" dirty="0" smtClean="0"/>
              <a:t> for the </a:t>
            </a:r>
            <a:r>
              <a:rPr lang="fi-FI" dirty="0" err="1" smtClean="0"/>
              <a:t>northern</a:t>
            </a:r>
            <a:r>
              <a:rPr lang="fi-FI" dirty="0" smtClean="0"/>
              <a:t> </a:t>
            </a:r>
            <a:r>
              <a:rPr lang="fi-FI" dirty="0" err="1" smtClean="0"/>
              <a:t>regions</a:t>
            </a:r>
            <a:endParaRPr lang="fi-FI" dirty="0" smtClean="0"/>
          </a:p>
          <a:p>
            <a:pPr lvl="1"/>
            <a:r>
              <a:rPr lang="fi-FI" dirty="0"/>
              <a:t>NSPA </a:t>
            </a:r>
            <a:r>
              <a:rPr lang="fi-FI" dirty="0" err="1" smtClean="0"/>
              <a:t>actively</a:t>
            </a:r>
            <a:r>
              <a:rPr lang="fi-FI" dirty="0" smtClean="0"/>
              <a:t> </a:t>
            </a:r>
            <a:r>
              <a:rPr lang="fi-FI" dirty="0" err="1"/>
              <a:t>involved</a:t>
            </a:r>
            <a:r>
              <a:rPr lang="fi-FI" dirty="0"/>
              <a:t> in the </a:t>
            </a:r>
            <a:r>
              <a:rPr lang="fi-FI" dirty="0" err="1"/>
              <a:t>Arctic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on the EU </a:t>
            </a:r>
            <a:r>
              <a:rPr lang="fi-FI" dirty="0" err="1" smtClean="0"/>
              <a:t>arena</a:t>
            </a:r>
            <a:r>
              <a:rPr lang="fi-FI" dirty="0" smtClean="0"/>
              <a:t> – </a:t>
            </a:r>
            <a:r>
              <a:rPr lang="fi-FI" dirty="0" err="1" smtClean="0"/>
              <a:t>voice</a:t>
            </a:r>
            <a:r>
              <a:rPr lang="fi-FI" dirty="0" smtClean="0"/>
              <a:t> of the </a:t>
            </a:r>
            <a:r>
              <a:rPr lang="fi-FI" dirty="0" err="1" smtClean="0"/>
              <a:t>regions</a:t>
            </a: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945"/>
          </a:xfrm>
        </p:spPr>
        <p:txBody>
          <a:bodyPr/>
          <a:lstStyle/>
          <a:p>
            <a:r>
              <a:rPr lang="fi-FI" dirty="0" smtClean="0"/>
              <a:t>NSPA &amp; </a:t>
            </a:r>
            <a:r>
              <a:rPr lang="fi-FI" dirty="0" err="1" smtClean="0"/>
              <a:t>Arctic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3600" dirty="0" err="1"/>
              <a:t>Like</a:t>
            </a:r>
            <a:r>
              <a:rPr lang="fi-FI" sz="3600" dirty="0"/>
              <a:t> NSPA </a:t>
            </a:r>
            <a:r>
              <a:rPr lang="fi-FI" sz="3600" dirty="0" smtClean="0"/>
              <a:t>on </a:t>
            </a:r>
            <a:r>
              <a:rPr lang="fi-FI" sz="3600" dirty="0" err="1" smtClean="0">
                <a:hlinkClick r:id="rId2"/>
              </a:rPr>
              <a:t>Facebook</a:t>
            </a:r>
            <a:r>
              <a:rPr lang="fi-FI" sz="3600" dirty="0" smtClean="0"/>
              <a:t> 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hlinkClick r:id="rId3"/>
              </a:rPr>
              <a:t>www.nspa-network.eu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82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2_ppt">
  <a:themeElements>
    <a:clrScheme name="North Swed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rth Sweden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rth Swed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th Swed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th Swed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th Swed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th Swed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th Swed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th Swed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238</Words>
  <Application>Microsoft Office PowerPoint</Application>
  <PresentationFormat>Näytössä katseltava diaesitys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Mall2_ppt</vt:lpstr>
      <vt:lpstr>Transport Infrastructure in the European Arctic  </vt:lpstr>
      <vt:lpstr>NSPA </vt:lpstr>
      <vt:lpstr>NSPA Structure</vt:lpstr>
      <vt:lpstr>Current priority themes</vt:lpstr>
      <vt:lpstr>NSPA &amp; Arctic</vt:lpstr>
      <vt:lpstr>www.nspa-network.eu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Laura Jussila</dc:creator>
  <cp:lastModifiedBy>Kari Aalto</cp:lastModifiedBy>
  <cp:revision>114</cp:revision>
  <dcterms:created xsi:type="dcterms:W3CDTF">2013-01-09T08:27:34Z</dcterms:created>
  <dcterms:modified xsi:type="dcterms:W3CDTF">2014-11-18T12:29:53Z</dcterms:modified>
</cp:coreProperties>
</file>