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8"/>
  </p:notesMasterIdLst>
  <p:sldIdLst>
    <p:sldId id="256" r:id="rId2"/>
    <p:sldId id="288" r:id="rId3"/>
    <p:sldId id="287" r:id="rId4"/>
    <p:sldId id="296" r:id="rId5"/>
    <p:sldId id="305" r:id="rId6"/>
    <p:sldId id="312" r:id="rId7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8" d="100"/>
          <a:sy n="88" d="100"/>
        </p:scale>
        <p:origin x="-782" y="23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1612C-3176-4BEA-8F87-D55913380486}" type="datetimeFigureOut">
              <a:rPr lang="fi-FI" smtClean="0"/>
              <a:t>18.11.2014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947BC-CA04-4D0A-8D81-D26BCE9DCC4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8153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altLang="sv-SE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F2E007-2F3F-4FEA-AEE5-EF2582496C59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nne\Desktop\nspa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6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ktangel 16"/>
          <p:cNvSpPr/>
          <p:nvPr userDrawn="1"/>
        </p:nvSpPr>
        <p:spPr>
          <a:xfrm>
            <a:off x="0" y="4000500"/>
            <a:ext cx="9144000" cy="1714500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</a:endParaRPr>
          </a:p>
        </p:txBody>
      </p:sp>
      <p:pic>
        <p:nvPicPr>
          <p:cNvPr id="6" name="Picture 4" descr="C:\Users\asiant\Documents\Janika\NSPA\Logot\PAINETTAVAT\NSPA_CMYK20cm.ti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325" y="5768975"/>
            <a:ext cx="3276600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5720" y="5000636"/>
            <a:ext cx="8569325" cy="642942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076701"/>
            <a:ext cx="7993063" cy="781059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7585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6853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3154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980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546497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8891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5139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0920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2152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30339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097786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pic>
        <p:nvPicPr>
          <p:cNvPr id="1028" name="Picture 10" descr="C:\Users\asiant\Documents\Janika\NSPA\Logot\PAINETTAVAT\NSPA_CMYK5cm.tif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6165850"/>
            <a:ext cx="180181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91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70C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70C0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70C0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70C0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70C0"/>
          </a:solidFill>
          <a:latin typeface="Tahoma" pitchFamily="34" charset="0"/>
          <a:cs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70C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70C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70C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0070C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rgbClr val="0070C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pa-network.eu/" TargetMode="External"/><Relationship Id="rId2" Type="http://schemas.openxmlformats.org/officeDocument/2006/relationships/hyperlink" Target="https://www.facebook.com/pages/Northern-Sparsely-Populated-Areas/277806607485?ref=br_t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85720" y="4874272"/>
            <a:ext cx="8569325" cy="859251"/>
          </a:xfrm>
        </p:spPr>
        <p:txBody>
          <a:bodyPr/>
          <a:lstStyle/>
          <a:p>
            <a:r>
              <a:rPr lang="fi-FI" dirty="0" smtClean="0"/>
              <a:t>19.11.2014</a:t>
            </a:r>
          </a:p>
          <a:p>
            <a:r>
              <a:rPr lang="fi-FI" dirty="0" smtClean="0"/>
              <a:t>Kari Aalto, </a:t>
            </a:r>
            <a:r>
              <a:rPr lang="fi-FI" dirty="0" smtClean="0"/>
              <a:t>East and North Finland EU Office</a:t>
            </a: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Transport Infrastructure in the European Arctic 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2293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457200" y="901522"/>
            <a:ext cx="8229600" cy="5224642"/>
          </a:xfrm>
        </p:spPr>
        <p:txBody>
          <a:bodyPr/>
          <a:lstStyle/>
          <a:p>
            <a:r>
              <a:rPr lang="fi-FI" dirty="0" smtClean="0"/>
              <a:t>Collaboration </a:t>
            </a:r>
            <a:r>
              <a:rPr lang="fi-FI" dirty="0" err="1" smtClean="0"/>
              <a:t>network</a:t>
            </a:r>
            <a:r>
              <a:rPr lang="fi-FI" dirty="0" smtClean="0"/>
              <a:t> of 14 </a:t>
            </a:r>
            <a:r>
              <a:rPr lang="fi-FI" dirty="0" err="1" smtClean="0"/>
              <a:t>regions</a:t>
            </a:r>
            <a:r>
              <a:rPr lang="fi-FI" dirty="0" smtClean="0"/>
              <a:t> </a:t>
            </a:r>
            <a:r>
              <a:rPr lang="fi-FI" dirty="0" err="1" smtClean="0"/>
              <a:t>which</a:t>
            </a:r>
            <a:r>
              <a:rPr lang="fi-FI" dirty="0" smtClean="0"/>
              <a:t> </a:t>
            </a:r>
            <a:r>
              <a:rPr lang="fi-FI" dirty="0" err="1" smtClean="0"/>
              <a:t>share</a:t>
            </a:r>
            <a:r>
              <a:rPr lang="fi-FI" dirty="0" smtClean="0"/>
              <a:t> common </a:t>
            </a:r>
            <a:r>
              <a:rPr lang="fi-FI" dirty="0" err="1" smtClean="0"/>
              <a:t>circumstances</a:t>
            </a:r>
            <a:r>
              <a:rPr lang="fi-FI" dirty="0" smtClean="0"/>
              <a:t>: </a:t>
            </a:r>
            <a:r>
              <a:rPr lang="en-US" dirty="0" smtClean="0"/>
              <a:t>sparse </a:t>
            </a:r>
            <a:r>
              <a:rPr lang="en-US" dirty="0"/>
              <a:t>population, harsh climate and long </a:t>
            </a:r>
            <a:r>
              <a:rPr lang="en-US" dirty="0" smtClean="0"/>
              <a:t>distances</a:t>
            </a:r>
          </a:p>
          <a:p>
            <a:pPr lvl="1"/>
            <a:r>
              <a:rPr lang="fi-FI" dirty="0" err="1" smtClean="0"/>
              <a:t>Sweden</a:t>
            </a:r>
            <a:r>
              <a:rPr lang="fi-FI" dirty="0" smtClean="0"/>
              <a:t>: Norrbotten</a:t>
            </a:r>
            <a:r>
              <a:rPr lang="fi-FI" dirty="0"/>
              <a:t>, Västerbotten, Jämtland, Västernorrland</a:t>
            </a:r>
          </a:p>
          <a:p>
            <a:pPr lvl="1"/>
            <a:r>
              <a:rPr lang="fi-FI" dirty="0" smtClean="0"/>
              <a:t>Finland: </a:t>
            </a:r>
            <a:r>
              <a:rPr lang="fi-FI" dirty="0" err="1" smtClean="0"/>
              <a:t>Lapland</a:t>
            </a:r>
            <a:r>
              <a:rPr lang="fi-FI" dirty="0"/>
              <a:t>, </a:t>
            </a:r>
            <a:r>
              <a:rPr lang="fi-FI" dirty="0" err="1"/>
              <a:t>Northern</a:t>
            </a:r>
            <a:r>
              <a:rPr lang="fi-FI" dirty="0"/>
              <a:t> </a:t>
            </a:r>
            <a:r>
              <a:rPr lang="fi-FI" dirty="0" err="1"/>
              <a:t>Ostrobothnia</a:t>
            </a:r>
            <a:r>
              <a:rPr lang="fi-FI" dirty="0"/>
              <a:t>, Central </a:t>
            </a:r>
            <a:r>
              <a:rPr lang="fi-FI" dirty="0" err="1"/>
              <a:t>Ostrobothnia</a:t>
            </a:r>
            <a:r>
              <a:rPr lang="fi-FI" dirty="0"/>
              <a:t>, Kainuu, North Karelia, Pohjois-Savo and </a:t>
            </a:r>
            <a:r>
              <a:rPr lang="fi-FI" dirty="0" smtClean="0"/>
              <a:t>Etelä-Savo</a:t>
            </a:r>
          </a:p>
          <a:p>
            <a:pPr lvl="1"/>
            <a:r>
              <a:rPr lang="en-US" dirty="0"/>
              <a:t>Norway: </a:t>
            </a:r>
            <a:r>
              <a:rPr lang="en-US" dirty="0" err="1"/>
              <a:t>Finnmark</a:t>
            </a:r>
            <a:r>
              <a:rPr lang="en-US" dirty="0"/>
              <a:t>, Troms and </a:t>
            </a:r>
            <a:r>
              <a:rPr lang="en-US" dirty="0" err="1"/>
              <a:t>Nordland</a:t>
            </a:r>
            <a:endParaRPr lang="en-US" dirty="0"/>
          </a:p>
          <a:p>
            <a:pPr lvl="0"/>
            <a:r>
              <a:rPr lang="en-US" dirty="0"/>
              <a:t>Main activities: raising awareness of the NSPA on the EU level, influencing EU policies </a:t>
            </a:r>
            <a:r>
              <a:rPr lang="en-US" dirty="0" smtClean="0"/>
              <a:t>and providing </a:t>
            </a:r>
            <a:r>
              <a:rPr lang="en-US" dirty="0"/>
              <a:t>a platform for </a:t>
            </a:r>
            <a:r>
              <a:rPr lang="en-US" dirty="0" smtClean="0"/>
              <a:t>collaboration </a:t>
            </a:r>
            <a:r>
              <a:rPr lang="en-US" dirty="0"/>
              <a:t>and exchanging best </a:t>
            </a:r>
            <a:r>
              <a:rPr lang="en-US" dirty="0" err="1"/>
              <a:t>practise</a:t>
            </a:r>
            <a:endParaRPr lang="fi-FI" dirty="0"/>
          </a:p>
          <a:p>
            <a:pPr marL="457200" lvl="1" indent="0">
              <a:buNone/>
            </a:pP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457200" y="171607"/>
            <a:ext cx="8229600" cy="729914"/>
          </a:xfrm>
        </p:spPr>
        <p:txBody>
          <a:bodyPr/>
          <a:lstStyle/>
          <a:p>
            <a:r>
              <a:rPr lang="fi-FI" dirty="0" smtClean="0"/>
              <a:t>NSPA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1677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4308"/>
          </a:xfrm>
        </p:spPr>
        <p:txBody>
          <a:bodyPr/>
          <a:lstStyle/>
          <a:p>
            <a:r>
              <a:rPr lang="fi-FI" altLang="sv-SE" dirty="0" smtClean="0"/>
              <a:t>NSPA</a:t>
            </a:r>
            <a:r>
              <a:rPr lang="fi-FI" altLang="sv-SE" sz="2400" dirty="0" smtClean="0"/>
              <a:t> </a:t>
            </a:r>
            <a:r>
              <a:rPr lang="fi-FI" altLang="sv-SE" dirty="0" err="1" smtClean="0"/>
              <a:t>Structure</a:t>
            </a:r>
            <a:endParaRPr lang="fi-FI" altLang="sv-SE" dirty="0" smtClean="0"/>
          </a:p>
        </p:txBody>
      </p:sp>
      <p:sp>
        <p:nvSpPr>
          <p:cNvPr id="2" name="Tekstin paikkamerkki 1"/>
          <p:cNvSpPr>
            <a:spLocks noGrp="1"/>
          </p:cNvSpPr>
          <p:nvPr>
            <p:ph type="body" idx="1"/>
          </p:nvPr>
        </p:nvSpPr>
        <p:spPr>
          <a:xfrm>
            <a:off x="457200" y="1068946"/>
            <a:ext cx="4040188" cy="639762"/>
          </a:xfrm>
        </p:spPr>
        <p:txBody>
          <a:bodyPr/>
          <a:lstStyle/>
          <a:p>
            <a:r>
              <a:rPr lang="fi-FI" dirty="0" err="1" smtClean="0"/>
              <a:t>Steering</a:t>
            </a:r>
            <a:r>
              <a:rPr lang="fi-FI" dirty="0" smtClean="0"/>
              <a:t> Group</a:t>
            </a:r>
            <a:endParaRPr lang="fi-FI" dirty="0"/>
          </a:p>
        </p:txBody>
      </p:sp>
      <p:sp>
        <p:nvSpPr>
          <p:cNvPr id="512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994"/>
            <a:ext cx="4040188" cy="4271169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i-FI" sz="2000" b="1" dirty="0" err="1" smtClean="0"/>
              <a:t>Politicians</a:t>
            </a:r>
            <a:r>
              <a:rPr lang="fi-FI" sz="2000" b="1" dirty="0" smtClean="0"/>
              <a:t>:</a:t>
            </a:r>
            <a:endParaRPr lang="fi-FI" sz="2000" dirty="0" smtClean="0"/>
          </a:p>
          <a:p>
            <a:pPr>
              <a:defRPr/>
            </a:pPr>
            <a:r>
              <a:rPr lang="fi-FI" sz="2000" dirty="0" smtClean="0"/>
              <a:t>Runar </a:t>
            </a:r>
            <a:r>
              <a:rPr lang="fi-FI" sz="2000" dirty="0" err="1" smtClean="0"/>
              <a:t>Sjåstad</a:t>
            </a:r>
            <a:endParaRPr lang="fi-FI" sz="2000" dirty="0" smtClean="0"/>
          </a:p>
          <a:p>
            <a:pPr>
              <a:defRPr/>
            </a:pPr>
            <a:r>
              <a:rPr lang="fi-FI" sz="2000" dirty="0" smtClean="0"/>
              <a:t>Tytti Tuppurainen</a:t>
            </a:r>
          </a:p>
          <a:p>
            <a:pPr>
              <a:defRPr/>
            </a:pPr>
            <a:r>
              <a:rPr lang="fi-FI" sz="2000" b="1" dirty="0" smtClean="0"/>
              <a:t>Satu Vehreävesa</a:t>
            </a:r>
          </a:p>
          <a:p>
            <a:pPr>
              <a:defRPr/>
            </a:pPr>
            <a:r>
              <a:rPr lang="fi-FI" sz="2000" dirty="0" smtClean="0"/>
              <a:t>Erik Bergkvist</a:t>
            </a:r>
          </a:p>
          <a:p>
            <a:pPr>
              <a:defRPr/>
            </a:pPr>
            <a:r>
              <a:rPr lang="fi-FI" sz="2000" dirty="0" smtClean="0"/>
              <a:t>Robert Uitto</a:t>
            </a:r>
          </a:p>
          <a:p>
            <a:pPr marL="0" indent="0">
              <a:buFontTx/>
              <a:buNone/>
              <a:defRPr/>
            </a:pPr>
            <a:r>
              <a:rPr lang="fi-FI" sz="2000" b="1" dirty="0" err="1" smtClean="0"/>
              <a:t>Civil</a:t>
            </a:r>
            <a:r>
              <a:rPr lang="fi-FI" sz="2000" b="1" dirty="0" smtClean="0"/>
              <a:t> </a:t>
            </a:r>
            <a:r>
              <a:rPr lang="fi-FI" sz="2000" b="1" dirty="0" err="1" smtClean="0"/>
              <a:t>servants</a:t>
            </a:r>
            <a:r>
              <a:rPr lang="fi-FI" sz="2000" b="1" dirty="0" smtClean="0"/>
              <a:t>:</a:t>
            </a:r>
          </a:p>
          <a:p>
            <a:pPr>
              <a:defRPr/>
            </a:pPr>
            <a:r>
              <a:rPr lang="fi-FI" sz="2000" dirty="0" err="1" smtClean="0"/>
              <a:t>Marthe</a:t>
            </a:r>
            <a:r>
              <a:rPr lang="fi-FI" sz="2000" dirty="0" smtClean="0"/>
              <a:t> Svensson</a:t>
            </a:r>
            <a:endParaRPr lang="fi-FI" sz="2000" dirty="0"/>
          </a:p>
          <a:p>
            <a:pPr>
              <a:defRPr/>
            </a:pPr>
            <a:r>
              <a:rPr lang="fi-FI" sz="2000" dirty="0" smtClean="0"/>
              <a:t>Raimo </a:t>
            </a:r>
            <a:r>
              <a:rPr lang="fi-FI" sz="2000" dirty="0" err="1" smtClean="0"/>
              <a:t>Holster</a:t>
            </a:r>
            <a:endParaRPr lang="fi-FI" sz="2000" dirty="0"/>
          </a:p>
          <a:p>
            <a:pPr>
              <a:defRPr/>
            </a:pPr>
            <a:r>
              <a:rPr lang="fi-FI" sz="2000" dirty="0"/>
              <a:t>Riitta Koskinen</a:t>
            </a:r>
          </a:p>
          <a:p>
            <a:pPr>
              <a:defRPr/>
            </a:pPr>
            <a:r>
              <a:rPr lang="fi-FI" sz="2000" dirty="0" smtClean="0"/>
              <a:t>Fredrik </a:t>
            </a:r>
            <a:r>
              <a:rPr lang="fi-FI" sz="2000" dirty="0" err="1" smtClean="0"/>
              <a:t>Gunnarsson</a:t>
            </a:r>
            <a:endParaRPr lang="fi-FI" sz="2000" dirty="0" smtClean="0"/>
          </a:p>
          <a:p>
            <a:pPr>
              <a:defRPr/>
            </a:pPr>
            <a:r>
              <a:rPr lang="fi-FI" sz="2000" dirty="0" smtClean="0"/>
              <a:t>Hans Wiklund </a:t>
            </a:r>
            <a:endParaRPr lang="fi-FI" sz="200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3"/>
          </p:nvPr>
        </p:nvSpPr>
        <p:spPr>
          <a:xfrm>
            <a:off x="4645025" y="1068946"/>
            <a:ext cx="4041775" cy="639762"/>
          </a:xfrm>
        </p:spPr>
        <p:txBody>
          <a:bodyPr/>
          <a:lstStyle/>
          <a:p>
            <a:r>
              <a:rPr lang="fi-FI" dirty="0" err="1" smtClean="0"/>
              <a:t>Coordination</a:t>
            </a:r>
            <a:r>
              <a:rPr lang="fi-FI" dirty="0" smtClean="0"/>
              <a:t> Group</a:t>
            </a:r>
            <a:endParaRPr lang="fi-FI" dirty="0"/>
          </a:p>
        </p:txBody>
      </p:sp>
      <p:sp>
        <p:nvSpPr>
          <p:cNvPr id="22532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83279"/>
            <a:ext cx="4041775" cy="4242884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sv-SE" altLang="sv-SE" sz="2000" b="1" dirty="0" smtClean="0"/>
              <a:t>Brussels Offices</a:t>
            </a:r>
          </a:p>
          <a:p>
            <a:pPr>
              <a:defRPr/>
            </a:pPr>
            <a:r>
              <a:rPr lang="sv-SE" altLang="sv-SE" sz="2000" dirty="0" err="1"/>
              <a:t>East</a:t>
            </a:r>
            <a:r>
              <a:rPr lang="sv-SE" altLang="sv-SE" sz="2000" dirty="0"/>
              <a:t> and North Finland EU Office </a:t>
            </a:r>
            <a:br>
              <a:rPr lang="sv-SE" altLang="sv-SE" sz="2000" dirty="0"/>
            </a:br>
            <a:r>
              <a:rPr lang="sv-SE" altLang="sv-SE" sz="2000" b="1" dirty="0"/>
              <a:t>Kari Aalto </a:t>
            </a:r>
            <a:r>
              <a:rPr lang="sv-SE" altLang="sv-SE" sz="2000" dirty="0"/>
              <a:t>		</a:t>
            </a:r>
          </a:p>
          <a:p>
            <a:pPr>
              <a:defRPr/>
            </a:pPr>
            <a:r>
              <a:rPr lang="sv-SE" altLang="sv-SE" sz="2000" dirty="0"/>
              <a:t>Mid Sweden EU Office </a:t>
            </a:r>
            <a:br>
              <a:rPr lang="sv-SE" altLang="sv-SE" sz="2000" dirty="0"/>
            </a:br>
            <a:r>
              <a:rPr lang="sv-SE" altLang="sv-SE" sz="2000" dirty="0"/>
              <a:t>Kerstin </a:t>
            </a:r>
            <a:r>
              <a:rPr lang="sv-SE" altLang="sv-SE" sz="2000" dirty="0" smtClean="0"/>
              <a:t>Brandelius</a:t>
            </a:r>
          </a:p>
          <a:p>
            <a:pPr>
              <a:defRPr/>
            </a:pPr>
            <a:r>
              <a:rPr lang="en-US" altLang="sv-SE" sz="2000" dirty="0" smtClean="0"/>
              <a:t>North </a:t>
            </a:r>
            <a:r>
              <a:rPr lang="en-US" altLang="sv-SE" sz="2000" dirty="0"/>
              <a:t>Sweden EU Office </a:t>
            </a:r>
            <a:br>
              <a:rPr lang="en-US" altLang="sv-SE" sz="2000" dirty="0"/>
            </a:br>
            <a:r>
              <a:rPr lang="en-US" altLang="sv-SE" sz="2000" dirty="0"/>
              <a:t>Mikael </a:t>
            </a:r>
            <a:r>
              <a:rPr lang="en-US" altLang="sv-SE" sz="2000" dirty="0" err="1"/>
              <a:t>Janson</a:t>
            </a:r>
            <a:r>
              <a:rPr lang="en-US" altLang="sv-SE" sz="2000" dirty="0"/>
              <a:t> 		</a:t>
            </a:r>
          </a:p>
          <a:p>
            <a:pPr>
              <a:defRPr/>
            </a:pPr>
            <a:r>
              <a:rPr lang="en-US" altLang="sv-SE" sz="2000" dirty="0"/>
              <a:t>North Norway European Office </a:t>
            </a:r>
            <a:br>
              <a:rPr lang="en-US" altLang="sv-SE" sz="2000" dirty="0"/>
            </a:br>
            <a:r>
              <a:rPr lang="en-US" altLang="sv-SE" sz="2000" dirty="0" err="1"/>
              <a:t>Trond</a:t>
            </a:r>
            <a:r>
              <a:rPr lang="en-US" altLang="sv-SE" sz="2000" dirty="0"/>
              <a:t> </a:t>
            </a:r>
            <a:r>
              <a:rPr lang="en-US" altLang="sv-SE" sz="2000" dirty="0" err="1"/>
              <a:t>Haukanes</a:t>
            </a:r>
            <a:r>
              <a:rPr lang="en-US" altLang="sv-SE" sz="2000" dirty="0"/>
              <a:t> </a:t>
            </a:r>
            <a:r>
              <a:rPr lang="en-US" altLang="sv-SE" sz="2000" dirty="0" smtClean="0"/>
              <a:t>			</a:t>
            </a:r>
            <a:endParaRPr lang="sv-SE" altLang="sv-SE" sz="2000" dirty="0" smtClean="0"/>
          </a:p>
        </p:txBody>
      </p:sp>
      <p:cxnSp>
        <p:nvCxnSpPr>
          <p:cNvPr id="7" name="Rak pil 6"/>
          <p:cNvCxnSpPr/>
          <p:nvPr/>
        </p:nvCxnSpPr>
        <p:spPr>
          <a:xfrm flipH="1" flipV="1">
            <a:off x="3709988" y="2803525"/>
            <a:ext cx="1046162" cy="1152525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pil 13"/>
          <p:cNvCxnSpPr/>
          <p:nvPr/>
        </p:nvCxnSpPr>
        <p:spPr>
          <a:xfrm flipH="1">
            <a:off x="2700338" y="4221163"/>
            <a:ext cx="2020887" cy="144462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pil 7"/>
          <p:cNvCxnSpPr/>
          <p:nvPr/>
        </p:nvCxnSpPr>
        <p:spPr>
          <a:xfrm flipH="1">
            <a:off x="2700338" y="2790825"/>
            <a:ext cx="831850" cy="1512888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53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isällön paikkamerkki 7"/>
          <p:cNvSpPr>
            <a:spLocks noGrp="1"/>
          </p:cNvSpPr>
          <p:nvPr>
            <p:ph idx="1"/>
          </p:nvPr>
        </p:nvSpPr>
        <p:spPr>
          <a:xfrm>
            <a:off x="457200" y="1275008"/>
            <a:ext cx="8229600" cy="4851155"/>
          </a:xfrm>
        </p:spPr>
        <p:txBody>
          <a:bodyPr/>
          <a:lstStyle/>
          <a:p>
            <a:r>
              <a:rPr lang="en-US" dirty="0"/>
              <a:t>Accessibility, transport and logistics </a:t>
            </a:r>
          </a:p>
          <a:p>
            <a:r>
              <a:rPr lang="en-US" dirty="0" smtClean="0"/>
              <a:t>Arctic </a:t>
            </a:r>
            <a:r>
              <a:rPr lang="en-US" dirty="0" smtClean="0"/>
              <a:t>issues and knowhow</a:t>
            </a:r>
          </a:p>
          <a:p>
            <a:r>
              <a:rPr lang="en-US" dirty="0" smtClean="0"/>
              <a:t>Natural </a:t>
            </a:r>
            <a:r>
              <a:rPr lang="en-US" dirty="0"/>
              <a:t>resources and </a:t>
            </a:r>
            <a:r>
              <a:rPr lang="en-US" dirty="0" smtClean="0"/>
              <a:t>their refinement</a:t>
            </a:r>
            <a:endParaRPr lang="en-US" dirty="0"/>
          </a:p>
          <a:p>
            <a:r>
              <a:rPr lang="en-US" dirty="0" smtClean="0"/>
              <a:t>Sustainable and </a:t>
            </a:r>
            <a:r>
              <a:rPr lang="en-US" dirty="0"/>
              <a:t>smart </a:t>
            </a:r>
            <a:r>
              <a:rPr lang="en-US" dirty="0" smtClean="0"/>
              <a:t>solutions and regional development</a:t>
            </a:r>
          </a:p>
          <a:p>
            <a:r>
              <a:rPr lang="en-US" dirty="0" smtClean="0"/>
              <a:t>Demographic change</a:t>
            </a:r>
            <a:endParaRPr lang="en-US" dirty="0"/>
          </a:p>
          <a:p>
            <a:r>
              <a:rPr lang="en-US" dirty="0"/>
              <a:t>Russia</a:t>
            </a:r>
          </a:p>
          <a:p>
            <a:r>
              <a:rPr lang="en-US" dirty="0"/>
              <a:t>Implementation of 2014-2020 EU programming period </a:t>
            </a:r>
          </a:p>
          <a:p>
            <a:endParaRPr lang="fi-FI" dirty="0"/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00370"/>
          </a:xfrm>
        </p:spPr>
        <p:txBody>
          <a:bodyPr/>
          <a:lstStyle/>
          <a:p>
            <a:r>
              <a:rPr lang="fi-FI" dirty="0" err="1" smtClean="0"/>
              <a:t>Current</a:t>
            </a:r>
            <a:r>
              <a:rPr lang="fi-FI" dirty="0" smtClean="0"/>
              <a:t> </a:t>
            </a:r>
            <a:r>
              <a:rPr lang="fi-FI" dirty="0" err="1" smtClean="0"/>
              <a:t>priority</a:t>
            </a:r>
            <a:r>
              <a:rPr lang="fi-FI" dirty="0" smtClean="0"/>
              <a:t> </a:t>
            </a:r>
            <a:r>
              <a:rPr lang="fi-FI" dirty="0" err="1" smtClean="0"/>
              <a:t>themes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66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457200" y="1275008"/>
            <a:ext cx="8229600" cy="4851155"/>
          </a:xfrm>
        </p:spPr>
        <p:txBody>
          <a:bodyPr/>
          <a:lstStyle/>
          <a:p>
            <a:r>
              <a:rPr lang="fi-FI" dirty="0" smtClean="0"/>
              <a:t>Broad </a:t>
            </a:r>
            <a:r>
              <a:rPr lang="fi-FI" dirty="0" err="1" smtClean="0"/>
              <a:t>concept</a:t>
            </a:r>
            <a:r>
              <a:rPr lang="fi-FI" dirty="0" smtClean="0"/>
              <a:t> of </a:t>
            </a:r>
            <a:r>
              <a:rPr lang="fi-FI" dirty="0" err="1" smtClean="0"/>
              <a:t>Arctic</a:t>
            </a:r>
            <a:endParaRPr lang="fi-FI" dirty="0"/>
          </a:p>
          <a:p>
            <a:pPr lvl="1"/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of the 14 NSPA </a:t>
            </a:r>
            <a:r>
              <a:rPr lang="fi-FI" dirty="0" err="1"/>
              <a:t>regions</a:t>
            </a:r>
            <a:r>
              <a:rPr lang="fi-FI" dirty="0"/>
              <a:t> </a:t>
            </a:r>
            <a:r>
              <a:rPr lang="fi-FI" dirty="0" err="1"/>
              <a:t>identify</a:t>
            </a:r>
            <a:r>
              <a:rPr lang="fi-FI" dirty="0"/>
              <a:t> </a:t>
            </a:r>
            <a:r>
              <a:rPr lang="fi-FI" dirty="0" err="1"/>
              <a:t>themselves</a:t>
            </a:r>
            <a:r>
              <a:rPr lang="fi-FI" dirty="0"/>
              <a:t> as </a:t>
            </a:r>
            <a:r>
              <a:rPr lang="fi-FI" dirty="0" err="1"/>
              <a:t>arctic</a:t>
            </a:r>
            <a:r>
              <a:rPr lang="fi-FI" dirty="0"/>
              <a:t> </a:t>
            </a:r>
            <a:r>
              <a:rPr lang="fi-FI" dirty="0" err="1"/>
              <a:t>regions</a:t>
            </a:r>
            <a:endParaRPr lang="fi-FI" dirty="0"/>
          </a:p>
          <a:p>
            <a:pPr lvl="1"/>
            <a:r>
              <a:rPr lang="fi-FI" dirty="0" smtClean="0"/>
              <a:t>NSPA </a:t>
            </a:r>
            <a:r>
              <a:rPr lang="fi-FI" dirty="0" err="1" smtClean="0"/>
              <a:t>approach</a:t>
            </a:r>
            <a:r>
              <a:rPr lang="fi-FI" dirty="0" smtClean="0"/>
              <a:t> to </a:t>
            </a:r>
            <a:r>
              <a:rPr lang="fi-FI" dirty="0" err="1" smtClean="0"/>
              <a:t>Arctic</a:t>
            </a:r>
            <a:r>
              <a:rPr lang="fi-FI" dirty="0" smtClean="0"/>
              <a:t> </a:t>
            </a:r>
            <a:r>
              <a:rPr lang="fi-FI" dirty="0" err="1" smtClean="0"/>
              <a:t>issues</a:t>
            </a:r>
            <a:r>
              <a:rPr lang="fi-FI" dirty="0" smtClean="0"/>
              <a:t> </a:t>
            </a:r>
            <a:r>
              <a:rPr lang="fi-FI" dirty="0" err="1" smtClean="0"/>
              <a:t>thematic</a:t>
            </a:r>
            <a:r>
              <a:rPr lang="fi-FI" dirty="0" smtClean="0"/>
              <a:t> </a:t>
            </a:r>
            <a:r>
              <a:rPr lang="fi-FI" dirty="0" err="1" smtClean="0"/>
              <a:t>rather</a:t>
            </a:r>
            <a:r>
              <a:rPr lang="fi-FI" dirty="0" smtClean="0"/>
              <a:t> </a:t>
            </a:r>
            <a:r>
              <a:rPr lang="fi-FI" dirty="0" err="1" smtClean="0"/>
              <a:t>than</a:t>
            </a:r>
            <a:r>
              <a:rPr lang="fi-FI" dirty="0" smtClean="0"/>
              <a:t> </a:t>
            </a:r>
            <a:r>
              <a:rPr lang="fi-FI" dirty="0" err="1" smtClean="0"/>
              <a:t>geographic</a:t>
            </a:r>
            <a:r>
              <a:rPr lang="fi-FI" dirty="0" smtClean="0"/>
              <a:t> </a:t>
            </a:r>
          </a:p>
          <a:p>
            <a:r>
              <a:rPr lang="fi-FI" dirty="0" err="1" smtClean="0"/>
              <a:t>Arctic</a:t>
            </a:r>
            <a:r>
              <a:rPr lang="fi-FI" dirty="0" smtClean="0"/>
              <a:t> </a:t>
            </a:r>
            <a:r>
              <a:rPr lang="fi-FI" dirty="0" err="1" smtClean="0"/>
              <a:t>window</a:t>
            </a:r>
            <a:r>
              <a:rPr lang="fi-FI" dirty="0" smtClean="0"/>
              <a:t> of </a:t>
            </a:r>
            <a:r>
              <a:rPr lang="fi-FI" dirty="0" err="1" smtClean="0"/>
              <a:t>opportunity</a:t>
            </a:r>
            <a:r>
              <a:rPr lang="fi-FI" dirty="0" smtClean="0"/>
              <a:t> is </a:t>
            </a:r>
            <a:r>
              <a:rPr lang="fi-FI" dirty="0" err="1" smtClean="0"/>
              <a:t>now</a:t>
            </a:r>
            <a:r>
              <a:rPr lang="fi-FI" dirty="0" smtClean="0"/>
              <a:t> open – </a:t>
            </a:r>
            <a:r>
              <a:rPr lang="fi-FI" dirty="0" err="1" smtClean="0"/>
              <a:t>global</a:t>
            </a:r>
            <a:r>
              <a:rPr lang="fi-FI" dirty="0" smtClean="0"/>
              <a:t> </a:t>
            </a:r>
            <a:r>
              <a:rPr lang="fi-FI" dirty="0" err="1" smtClean="0"/>
              <a:t>interest</a:t>
            </a:r>
            <a:r>
              <a:rPr lang="fi-FI" dirty="0" smtClean="0"/>
              <a:t> </a:t>
            </a:r>
          </a:p>
          <a:p>
            <a:pPr lvl="1"/>
            <a:r>
              <a:rPr lang="fi-FI" dirty="0" err="1"/>
              <a:t>T</a:t>
            </a:r>
            <a:r>
              <a:rPr lang="fi-FI" dirty="0" err="1" smtClean="0"/>
              <a:t>aking</a:t>
            </a:r>
            <a:r>
              <a:rPr lang="fi-FI" dirty="0" smtClean="0"/>
              <a:t> </a:t>
            </a:r>
            <a:r>
              <a:rPr lang="fi-FI" dirty="0" err="1" smtClean="0"/>
              <a:t>ownership</a:t>
            </a:r>
            <a:r>
              <a:rPr lang="fi-FI" dirty="0" smtClean="0"/>
              <a:t> of </a:t>
            </a:r>
            <a:r>
              <a:rPr lang="fi-FI" dirty="0" err="1" smtClean="0"/>
              <a:t>issues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relevant</a:t>
            </a:r>
            <a:r>
              <a:rPr lang="fi-FI" dirty="0" smtClean="0"/>
              <a:t> for the </a:t>
            </a:r>
            <a:r>
              <a:rPr lang="fi-FI" dirty="0" err="1" smtClean="0"/>
              <a:t>northern</a:t>
            </a:r>
            <a:r>
              <a:rPr lang="fi-FI" dirty="0" smtClean="0"/>
              <a:t> </a:t>
            </a:r>
            <a:r>
              <a:rPr lang="fi-FI" dirty="0" err="1" smtClean="0"/>
              <a:t>regions</a:t>
            </a:r>
            <a:endParaRPr lang="fi-FI" dirty="0" smtClean="0"/>
          </a:p>
          <a:p>
            <a:pPr lvl="1"/>
            <a:r>
              <a:rPr lang="fi-FI" dirty="0"/>
              <a:t>NSPA </a:t>
            </a:r>
            <a:r>
              <a:rPr lang="fi-FI" dirty="0" err="1" smtClean="0"/>
              <a:t>actively</a:t>
            </a:r>
            <a:r>
              <a:rPr lang="fi-FI" dirty="0" smtClean="0"/>
              <a:t> </a:t>
            </a:r>
            <a:r>
              <a:rPr lang="fi-FI" dirty="0" err="1"/>
              <a:t>involved</a:t>
            </a:r>
            <a:r>
              <a:rPr lang="fi-FI" dirty="0"/>
              <a:t> in the </a:t>
            </a:r>
            <a:r>
              <a:rPr lang="fi-FI" dirty="0" err="1"/>
              <a:t>Arctic</a:t>
            </a:r>
            <a:r>
              <a:rPr lang="fi-FI" dirty="0"/>
              <a:t> </a:t>
            </a:r>
            <a:r>
              <a:rPr lang="fi-FI" dirty="0" err="1"/>
              <a:t>discussion</a:t>
            </a:r>
            <a:r>
              <a:rPr lang="fi-FI" dirty="0"/>
              <a:t> on the EU </a:t>
            </a:r>
            <a:r>
              <a:rPr lang="fi-FI" dirty="0" err="1" smtClean="0"/>
              <a:t>arena</a:t>
            </a:r>
            <a:r>
              <a:rPr lang="fi-FI" dirty="0" smtClean="0"/>
              <a:t> – </a:t>
            </a:r>
            <a:r>
              <a:rPr lang="fi-FI" dirty="0" err="1" smtClean="0"/>
              <a:t>voice</a:t>
            </a:r>
            <a:r>
              <a:rPr lang="fi-FI" dirty="0" smtClean="0"/>
              <a:t> of the </a:t>
            </a:r>
            <a:r>
              <a:rPr lang="fi-FI" dirty="0" err="1" smtClean="0"/>
              <a:t>regions</a:t>
            </a:r>
            <a:endParaRPr lang="fi-FI" dirty="0"/>
          </a:p>
          <a:p>
            <a:pPr marL="457200" lvl="1" indent="0">
              <a:buNone/>
            </a:pPr>
            <a:endParaRPr lang="fi-FI" dirty="0" smtClean="0"/>
          </a:p>
          <a:p>
            <a:pPr marL="457200" lvl="1" indent="0">
              <a:buNone/>
            </a:pP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2945"/>
          </a:xfrm>
        </p:spPr>
        <p:txBody>
          <a:bodyPr/>
          <a:lstStyle/>
          <a:p>
            <a:r>
              <a:rPr lang="fi-FI" dirty="0" smtClean="0"/>
              <a:t>NSPA &amp; </a:t>
            </a:r>
            <a:r>
              <a:rPr lang="fi-FI" dirty="0" err="1" smtClean="0"/>
              <a:t>Arctic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214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sz="3600" dirty="0" err="1"/>
              <a:t>Like</a:t>
            </a:r>
            <a:r>
              <a:rPr lang="fi-FI" sz="3600" dirty="0"/>
              <a:t> NSPA </a:t>
            </a:r>
            <a:r>
              <a:rPr lang="fi-FI" sz="3600" dirty="0" smtClean="0"/>
              <a:t>on </a:t>
            </a:r>
            <a:r>
              <a:rPr lang="fi-FI" sz="3600" dirty="0" err="1" smtClean="0">
                <a:hlinkClick r:id="rId2"/>
              </a:rPr>
              <a:t>Facebook</a:t>
            </a:r>
            <a:r>
              <a:rPr lang="fi-FI" sz="3600" dirty="0" smtClean="0"/>
              <a:t>  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>
                <a:hlinkClick r:id="rId3"/>
              </a:rPr>
              <a:t>www.nspa-network.eu</a:t>
            </a:r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7828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ll2_ppt">
  <a:themeElements>
    <a:clrScheme name="North Swede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rth Sweden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orth Swed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th Swede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th Swede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th Swede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th Swede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th Swede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th Swede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th Swede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th Swede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th Swede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th Swede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th Swede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</TotalTime>
  <Words>238</Words>
  <Application>Microsoft Office PowerPoint</Application>
  <PresentationFormat>Näytössä katseltava diaesitys (4:3)</PresentationFormat>
  <Paragraphs>47</Paragraphs>
  <Slides>6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Mall2_ppt</vt:lpstr>
      <vt:lpstr>Transport Infrastructure in the European Arctic  </vt:lpstr>
      <vt:lpstr>NSPA </vt:lpstr>
      <vt:lpstr>NSPA Structure</vt:lpstr>
      <vt:lpstr>Current priority themes</vt:lpstr>
      <vt:lpstr>NSPA &amp; Arctic</vt:lpstr>
      <vt:lpstr>www.nspa-network.eu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Laura Jussila</dc:creator>
  <cp:lastModifiedBy>Kari Aalto</cp:lastModifiedBy>
  <cp:revision>114</cp:revision>
  <dcterms:created xsi:type="dcterms:W3CDTF">2013-01-09T08:27:34Z</dcterms:created>
  <dcterms:modified xsi:type="dcterms:W3CDTF">2014-11-18T12:29:53Z</dcterms:modified>
</cp:coreProperties>
</file>