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6" r:id="rId3"/>
  </p:sldMasterIdLst>
  <p:notesMasterIdLst>
    <p:notesMasterId r:id="rId14"/>
  </p:notesMasterIdLst>
  <p:handoutMasterIdLst>
    <p:handoutMasterId r:id="rId15"/>
  </p:handoutMasterIdLst>
  <p:sldIdLst>
    <p:sldId id="382" r:id="rId4"/>
    <p:sldId id="408" r:id="rId5"/>
    <p:sldId id="409" r:id="rId6"/>
    <p:sldId id="401" r:id="rId7"/>
    <p:sldId id="410" r:id="rId8"/>
    <p:sldId id="405" r:id="rId9"/>
    <p:sldId id="406" r:id="rId10"/>
    <p:sldId id="372" r:id="rId11"/>
    <p:sldId id="407" r:id="rId12"/>
    <p:sldId id="369" r:id="rId13"/>
  </p:sldIdLst>
  <p:sldSz cx="9144000" cy="6858000" type="screen4x3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aro Lars-Eric" initials="A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69"/>
    <a:srgbClr val="F00032"/>
    <a:srgbClr val="585858"/>
    <a:srgbClr val="7FB700"/>
    <a:srgbClr val="0084C9"/>
    <a:srgbClr val="C6D1D6"/>
    <a:srgbClr val="178ED3"/>
    <a:srgbClr val="1BBA00"/>
    <a:srgbClr val="454545"/>
    <a:srgbClr val="D61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81" autoAdjust="0"/>
    <p:restoredTop sz="99854" autoAdjust="0"/>
  </p:normalViewPr>
  <p:slideViewPr>
    <p:cSldViewPr snapToGrid="0" showGuides="1">
      <p:cViewPr varScale="1">
        <p:scale>
          <a:sx n="54" d="100"/>
          <a:sy n="54" d="100"/>
        </p:scale>
        <p:origin x="-1363" y="-72"/>
      </p:cViewPr>
      <p:guideLst>
        <p:guide orient="horz" pos="616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notesViewPr>
    <p:cSldViewPr snapToGrid="0" showGuides="1">
      <p:cViewPr varScale="1">
        <p:scale>
          <a:sx n="64" d="100"/>
          <a:sy n="64" d="100"/>
        </p:scale>
        <p:origin x="-2582" y="-8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5B4D1-B500-495A-BDAD-D0DDBDAF514A}" type="datetimeFigureOut">
              <a:rPr lang="sv-SE" smtClean="0"/>
              <a:t>2014-11-18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B4AF7-2D11-42E1-9EC0-EAF6E16F9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502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737F6-8D1C-1B4F-8A44-157953D8EFE9}" type="datetimeFigureOut">
              <a:rPr lang="sv-SE" smtClean="0"/>
              <a:t>2014-11-18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sv-SE" dirty="0" smtClean="0"/>
              <a:t>§§</a:t>
            </a:r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D6C0E-01E6-5941-883C-F86C756AFC6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682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6C0E-01E6-5941-883C-F86C756AFC66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4746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altLang="sv-SE" smtClean="0"/>
          </a:p>
        </p:txBody>
      </p:sp>
      <p:sp>
        <p:nvSpPr>
          <p:cNvPr id="430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30EBE0-0325-4705-80BB-448C5340DB10}" type="slidenum">
              <a:rPr lang="sv-SE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sv-SE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6C0E-01E6-5941-883C-F86C756AFC6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3817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6C0E-01E6-5941-883C-F86C756AFC66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6971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6C0E-01E6-5941-883C-F86C756AFC6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5565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6C0E-01E6-5941-883C-F86C756AFC66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7168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6C0E-01E6-5941-883C-F86C756AFC66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1926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61000">
              <a:schemeClr val="tx2">
                <a:lumMod val="75000"/>
              </a:schemeClr>
            </a:gs>
          </a:gsLst>
          <a:lin ang="13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8813" y="1442971"/>
            <a:ext cx="8027986" cy="1108141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58812" y="2750480"/>
            <a:ext cx="8040687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0" name="Logotype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  <p:pic>
        <p:nvPicPr>
          <p:cNvPr id="13" name="Performance"/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602" y="6465602"/>
            <a:ext cx="2692801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5575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Mina dokument lokalt\Arkiv\Bilder\Flygbilder 2010\Narvik\LKAB_Narvik_MG_5046_RG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58813" y="1862138"/>
            <a:ext cx="8040687" cy="4205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91505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LKAB_Narvik_MG_5046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58813" y="1862138"/>
            <a:ext cx="8040687" cy="420528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" name="Logotype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040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LKAB_Malmberget_MG_3419_RGB_L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58813" y="1862138"/>
            <a:ext cx="8040687" cy="420528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Logotype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040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Panorama_Malmberget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58813" y="1862138"/>
            <a:ext cx="8040687" cy="420528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" name="Logotype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040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58813" y="1862138"/>
            <a:ext cx="8040687" cy="420528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Logotype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5739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bg>
      <p:bgPr>
        <a:gradFill>
          <a:gsLst>
            <a:gs pos="0">
              <a:srgbClr val="116A9E"/>
            </a:gs>
            <a:gs pos="100000">
              <a:srgbClr val="0E345D"/>
            </a:gs>
          </a:gsLst>
          <a:lin ang="13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8812" y="5346396"/>
            <a:ext cx="8040687" cy="808389"/>
          </a:xfrm>
          <a:effectLst/>
        </p:spPr>
        <p:txBody>
          <a:bodyPr vert="horz" lIns="0" tIns="0" rIns="0" bIns="0" rtlCol="0" anchor="b">
            <a:normAutofit/>
          </a:bodyPr>
          <a:lstStyle>
            <a:lvl1pPr>
              <a:defRPr lang="en-GB" sz="3200" b="0" i="0" u="none" spc="1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defRPr>
            </a:lvl1pPr>
          </a:lstStyle>
          <a:p>
            <a:pPr lvl="0" defTabSz="457200">
              <a:lnSpc>
                <a:spcPct val="90000"/>
              </a:lnSpc>
            </a:pPr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1" name="Rak 14"/>
          <p:cNvCxnSpPr/>
          <p:nvPr userDrawn="1"/>
        </p:nvCxnSpPr>
        <p:spPr>
          <a:xfrm>
            <a:off x="658813" y="6356350"/>
            <a:ext cx="8040687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" name="Logotype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  <p:pic>
        <p:nvPicPr>
          <p:cNvPr id="13" name="Performance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602" y="6465602"/>
            <a:ext cx="2692801" cy="115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3058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00900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3"/>
          </p:nvPr>
        </p:nvSpPr>
        <p:spPr>
          <a:xfrm>
            <a:off x="658813" y="1862138"/>
            <a:ext cx="3967200" cy="42052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732300" y="1862138"/>
            <a:ext cx="3967200" cy="4205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967" y="4642475"/>
            <a:ext cx="2954032" cy="221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128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Katterat 03-06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62" t="13080" r="1055" b="7189"/>
          <a:stretch/>
        </p:blipFill>
        <p:spPr bwMode="auto">
          <a:xfrm>
            <a:off x="0" y="0"/>
            <a:ext cx="91412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58813" y="1862138"/>
            <a:ext cx="8040687" cy="4205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Logotype"/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4512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58813" y="1862138"/>
            <a:ext cx="8040687" cy="420528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818392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58813" y="1862138"/>
            <a:ext cx="8040687" cy="4205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01435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32300" y="1862138"/>
            <a:ext cx="3967200" cy="420528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58813" y="1862137"/>
            <a:ext cx="3965605" cy="42052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543409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35076" y="1862139"/>
            <a:ext cx="3967200" cy="203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58813" y="1862137"/>
            <a:ext cx="3965605" cy="42052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35076" y="4033171"/>
            <a:ext cx="3967200" cy="203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33392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 flip="none" rotWithShape="1">
          <a:gsLst>
            <a:gs pos="0">
              <a:schemeClr val="accent1">
                <a:lumMod val="75000"/>
              </a:schemeClr>
            </a:gs>
            <a:gs pos="61000">
              <a:schemeClr val="tx2">
                <a:lumMod val="75000"/>
              </a:schemeClr>
            </a:gs>
          </a:gsLst>
          <a:lin ang="13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8813" y="1442971"/>
            <a:ext cx="8027986" cy="1108141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58812" y="2750480"/>
            <a:ext cx="8040687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299329-7B10-4C70-BB3D-6042AEFFBB30}" type="datetimeFigureOut">
              <a:rPr lang="sv-SE" smtClean="0">
                <a:solidFill>
                  <a:prstClr val="white"/>
                </a:solidFill>
                <a:latin typeface="Arial"/>
              </a:rPr>
              <a:pPr/>
              <a:t>2014-11-18</a:t>
            </a:fld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Logotype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  <p:pic>
        <p:nvPicPr>
          <p:cNvPr id="13" name="Performance"/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602" y="6465602"/>
            <a:ext cx="2692801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8316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58813" y="1862138"/>
            <a:ext cx="8040687" cy="4205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AB4D9B7-EC2A-4928-9AE8-1F52083B77C5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7299329-7B10-4C70-BB3D-6042AEFFBB30}" type="datetimeFigureOut">
              <a:rPr lang="sv-SE" smtClean="0">
                <a:solidFill>
                  <a:srgbClr val="000000"/>
                </a:solidFill>
                <a:latin typeface="Arial"/>
              </a:rPr>
              <a:pPr/>
              <a:t>2014-11-18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194225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58813" y="1862138"/>
            <a:ext cx="8040687" cy="4205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AB4D9B7-EC2A-4928-9AE8-1F52083B77C5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7299329-7B10-4C70-BB3D-6042AEFFBB30}" type="datetimeFigureOut">
              <a:rPr lang="sv-SE" smtClean="0">
                <a:solidFill>
                  <a:srgbClr val="000000"/>
                </a:solidFill>
                <a:latin typeface="Arial"/>
              </a:rPr>
              <a:pPr/>
              <a:t>2014-11-18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28511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3"/>
          </p:nvPr>
        </p:nvSpPr>
        <p:spPr>
          <a:xfrm>
            <a:off x="658813" y="1862138"/>
            <a:ext cx="3967200" cy="42052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732300" y="1862138"/>
            <a:ext cx="3967200" cy="4205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AB4D9B7-EC2A-4928-9AE8-1F52083B77C5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7299329-7B10-4C70-BB3D-6042AEFFBB30}" type="datetimeFigureOut">
              <a:rPr lang="sv-SE" smtClean="0">
                <a:solidFill>
                  <a:srgbClr val="000000"/>
                </a:solidFill>
                <a:latin typeface="Arial"/>
              </a:rPr>
              <a:pPr/>
              <a:t>2014-11-18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552162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3"/>
          </p:nvPr>
        </p:nvSpPr>
        <p:spPr>
          <a:xfrm>
            <a:off x="658813" y="1862138"/>
            <a:ext cx="3967200" cy="42052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10"/>
          <p:cNvSpPr>
            <a:spLocks noGrp="1"/>
          </p:cNvSpPr>
          <p:nvPr>
            <p:ph sz="quarter" idx="14"/>
          </p:nvPr>
        </p:nvSpPr>
        <p:spPr>
          <a:xfrm>
            <a:off x="4732300" y="1862139"/>
            <a:ext cx="3967200" cy="20342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6" name="Content Placeholder 10"/>
          <p:cNvSpPr>
            <a:spLocks noGrp="1"/>
          </p:cNvSpPr>
          <p:nvPr>
            <p:ph sz="quarter" idx="15"/>
          </p:nvPr>
        </p:nvSpPr>
        <p:spPr>
          <a:xfrm>
            <a:off x="4732300" y="4033171"/>
            <a:ext cx="3967200" cy="20342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AB4D9B7-EC2A-4928-9AE8-1F52083B77C5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7299329-7B10-4C70-BB3D-6042AEFFBB30}" type="datetimeFigureOut">
              <a:rPr lang="sv-SE" smtClean="0">
                <a:solidFill>
                  <a:srgbClr val="000000"/>
                </a:solidFill>
                <a:latin typeface="Arial"/>
              </a:rPr>
              <a:pPr/>
              <a:t>2014-11-18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712889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58813" y="1862139"/>
            <a:ext cx="3967200" cy="20342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5"/>
          </p:nvPr>
        </p:nvSpPr>
        <p:spPr>
          <a:xfrm>
            <a:off x="658813" y="4033171"/>
            <a:ext cx="3967200" cy="20342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Content Placeholder 10"/>
          <p:cNvSpPr>
            <a:spLocks noGrp="1"/>
          </p:cNvSpPr>
          <p:nvPr>
            <p:ph sz="quarter" idx="16"/>
          </p:nvPr>
        </p:nvSpPr>
        <p:spPr>
          <a:xfrm>
            <a:off x="4732300" y="1862139"/>
            <a:ext cx="3967200" cy="20342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6" name="Content Placeholder 10"/>
          <p:cNvSpPr>
            <a:spLocks noGrp="1"/>
          </p:cNvSpPr>
          <p:nvPr>
            <p:ph sz="quarter" idx="17"/>
          </p:nvPr>
        </p:nvSpPr>
        <p:spPr>
          <a:xfrm>
            <a:off x="4732300" y="4033171"/>
            <a:ext cx="3967200" cy="20342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AB4D9B7-EC2A-4928-9AE8-1F52083B77C5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57299329-7B10-4C70-BB3D-6042AEFFBB30}" type="datetimeFigureOut">
              <a:rPr lang="sv-SE" smtClean="0">
                <a:solidFill>
                  <a:srgbClr val="000000"/>
                </a:solidFill>
                <a:latin typeface="Arial"/>
              </a:rPr>
              <a:pPr/>
              <a:t>2014-11-18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67730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58813" y="1862139"/>
            <a:ext cx="8040687" cy="20342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5"/>
          </p:nvPr>
        </p:nvSpPr>
        <p:spPr>
          <a:xfrm>
            <a:off x="658813" y="4033171"/>
            <a:ext cx="8040687" cy="20342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AB4D9B7-EC2A-4928-9AE8-1F52083B77C5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7299329-7B10-4C70-BB3D-6042AEFFBB30}" type="datetimeFigureOut">
              <a:rPr lang="sv-SE" smtClean="0">
                <a:solidFill>
                  <a:srgbClr val="000000"/>
                </a:solidFill>
                <a:latin typeface="Arial"/>
              </a:rPr>
              <a:pPr/>
              <a:t>2014-11-18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297393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D9B7-EC2A-4928-9AE8-1F52083B77C5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7299329-7B10-4C70-BB3D-6042AEFFBB30}" type="datetimeFigureOut">
              <a:rPr lang="sv-SE" smtClean="0">
                <a:solidFill>
                  <a:srgbClr val="000000"/>
                </a:solidFill>
                <a:latin typeface="Arial"/>
              </a:rPr>
              <a:pPr/>
              <a:t>2014-11-18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51260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3"/>
          </p:nvPr>
        </p:nvSpPr>
        <p:spPr>
          <a:xfrm>
            <a:off x="658813" y="1862138"/>
            <a:ext cx="3967200" cy="420528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732300" y="1862138"/>
            <a:ext cx="3967200" cy="420528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023980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D9B7-EC2A-4928-9AE8-1F52083B77C5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7299329-7B10-4C70-BB3D-6042AEFFBB30}" type="datetimeFigureOut">
              <a:rPr lang="sv-SE" smtClean="0">
                <a:solidFill>
                  <a:srgbClr val="000000"/>
                </a:solidFill>
                <a:latin typeface="Arial"/>
              </a:rPr>
              <a:pPr/>
              <a:t>2014-11-18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644401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bg>
      <p:bgPr>
        <a:gradFill>
          <a:gsLst>
            <a:gs pos="0">
              <a:srgbClr val="116A9E"/>
            </a:gs>
            <a:gs pos="100000">
              <a:srgbClr val="0E345D"/>
            </a:gs>
          </a:gsLst>
          <a:lin ang="13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8812" y="5346396"/>
            <a:ext cx="8040687" cy="808389"/>
          </a:xfrm>
          <a:effectLst/>
        </p:spPr>
        <p:txBody>
          <a:bodyPr vert="horz" lIns="0" tIns="0" rIns="0" bIns="0" rtlCol="0" anchor="b">
            <a:normAutofit/>
          </a:bodyPr>
          <a:lstStyle>
            <a:lvl1pPr>
              <a:defRPr lang="en-GB" sz="3200" b="0" i="0" u="none" spc="1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defRPr>
            </a:lvl1pPr>
          </a:lstStyle>
          <a:p>
            <a:pPr lvl="0" defTabSz="457200">
              <a:lnSpc>
                <a:spcPct val="90000"/>
              </a:lnSpc>
            </a:pPr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1" name="Rak 14"/>
          <p:cNvCxnSpPr/>
          <p:nvPr userDrawn="1"/>
        </p:nvCxnSpPr>
        <p:spPr>
          <a:xfrm>
            <a:off x="658813" y="6356350"/>
            <a:ext cx="8040687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B4D9B7-EC2A-4928-9AE8-1F52083B77C5}" type="slidenum">
              <a:rPr lang="en-GB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299329-7B10-4C70-BB3D-6042AEFFBB30}" type="datetimeFigureOut">
              <a:rPr lang="sv-SE" smtClean="0">
                <a:solidFill>
                  <a:prstClr val="white"/>
                </a:solidFill>
                <a:latin typeface="Arial"/>
              </a:rPr>
              <a:pPr/>
              <a:t>2014-11-18</a:t>
            </a:fld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2" name="Logotype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  <p:pic>
        <p:nvPicPr>
          <p:cNvPr id="13" name="Performance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602" y="6465602"/>
            <a:ext cx="2692801" cy="115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9383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3"/>
          </p:nvPr>
        </p:nvSpPr>
        <p:spPr>
          <a:xfrm>
            <a:off x="658813" y="1862138"/>
            <a:ext cx="3967200" cy="42052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10"/>
          <p:cNvSpPr>
            <a:spLocks noGrp="1"/>
          </p:cNvSpPr>
          <p:nvPr>
            <p:ph sz="quarter" idx="14"/>
          </p:nvPr>
        </p:nvSpPr>
        <p:spPr>
          <a:xfrm>
            <a:off x="4732300" y="1862139"/>
            <a:ext cx="3967200" cy="20342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6" name="Content Placeholder 10"/>
          <p:cNvSpPr>
            <a:spLocks noGrp="1"/>
          </p:cNvSpPr>
          <p:nvPr>
            <p:ph sz="quarter" idx="15"/>
          </p:nvPr>
        </p:nvSpPr>
        <p:spPr>
          <a:xfrm>
            <a:off x="4732300" y="4033171"/>
            <a:ext cx="3967200" cy="20342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383016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58813" y="1862139"/>
            <a:ext cx="3967200" cy="20342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5"/>
          </p:nvPr>
        </p:nvSpPr>
        <p:spPr>
          <a:xfrm>
            <a:off x="658813" y="4033171"/>
            <a:ext cx="3967200" cy="20342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Content Placeholder 10"/>
          <p:cNvSpPr>
            <a:spLocks noGrp="1"/>
          </p:cNvSpPr>
          <p:nvPr>
            <p:ph sz="quarter" idx="16"/>
          </p:nvPr>
        </p:nvSpPr>
        <p:spPr>
          <a:xfrm>
            <a:off x="4732300" y="1862139"/>
            <a:ext cx="3967200" cy="20342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6" name="Content Placeholder 10"/>
          <p:cNvSpPr>
            <a:spLocks noGrp="1"/>
          </p:cNvSpPr>
          <p:nvPr>
            <p:ph sz="quarter" idx="17"/>
          </p:nvPr>
        </p:nvSpPr>
        <p:spPr>
          <a:xfrm>
            <a:off x="4732300" y="4033171"/>
            <a:ext cx="3967200" cy="20342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98454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58813" y="1862139"/>
            <a:ext cx="8040687" cy="20342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5"/>
          </p:nvPr>
        </p:nvSpPr>
        <p:spPr>
          <a:xfrm>
            <a:off x="658813" y="4033171"/>
            <a:ext cx="8040687" cy="20342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13804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61190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42935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LKAB_Svappavaara_MG_3218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66593" y="756885"/>
            <a:ext cx="8027986" cy="80838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66593" y="1862138"/>
            <a:ext cx="8040687" cy="420528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658812" y="6440542"/>
            <a:ext cx="587159" cy="161343"/>
          </a:xfrm>
        </p:spPr>
        <p:txBody>
          <a:bodyPr/>
          <a:lstStyle/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5955888" y="587648"/>
            <a:ext cx="2880000" cy="108000"/>
          </a:xfrm>
        </p:spPr>
        <p:txBody>
          <a:bodyPr/>
          <a:lstStyle/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Logotype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5558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xxLanguage"/>
          <p:cNvSpPr txBox="1"/>
          <p:nvPr userDrawn="1"/>
        </p:nvSpPr>
        <p:spPr>
          <a:xfrm>
            <a:off x="-63500" y="-324000"/>
            <a:ext cx="205505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GB" sz="100" smtClean="0">
                <a:solidFill>
                  <a:srgbClr val="CACED3"/>
                </a:solidFill>
              </a:rPr>
              <a:t>Eng</a:t>
            </a:r>
            <a:endParaRPr lang="en-GB" sz="100">
              <a:solidFill>
                <a:srgbClr val="CACED3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8812" y="6440542"/>
            <a:ext cx="587159" cy="1613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5" name="Rak 14"/>
          <p:cNvCxnSpPr/>
          <p:nvPr userDrawn="1"/>
        </p:nvCxnSpPr>
        <p:spPr>
          <a:xfrm>
            <a:off x="658813" y="6356350"/>
            <a:ext cx="8040687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58813" y="756885"/>
            <a:ext cx="8027986" cy="8083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58812" y="1862138"/>
            <a:ext cx="8027987" cy="42052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5823372" y="587648"/>
            <a:ext cx="288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823372" y="457200"/>
            <a:ext cx="288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GB" dirty="0"/>
          </a:p>
        </p:txBody>
      </p:sp>
      <p:pic>
        <p:nvPicPr>
          <p:cNvPr id="10" name="Logotype"/>
          <p:cNvPicPr>
            <a:picLocks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  <p:pic>
        <p:nvPicPr>
          <p:cNvPr id="11" name="Performance"/>
          <p:cNvPicPr>
            <a:picLocks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602" y="6465602"/>
            <a:ext cx="2692801" cy="1152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-360000"/>
            <a:ext cx="338435" cy="235166"/>
          </a:xfrm>
          <a:prstGeom prst="rect">
            <a:avLst/>
          </a:prstGeom>
          <a:solidFill>
            <a:srgbClr val="CAC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3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2" r:id="rId3"/>
    <p:sldLayoutId id="2147483663" r:id="rId4"/>
    <p:sldLayoutId id="2147483664" r:id="rId5"/>
    <p:sldLayoutId id="2147483665" r:id="rId6"/>
    <p:sldLayoutId id="2147483654" r:id="rId7"/>
    <p:sldLayoutId id="2147483655" r:id="rId8"/>
    <p:sldLayoutId id="2147483692" r:id="rId9"/>
    <p:sldLayoutId id="2147483701" r:id="rId10"/>
    <p:sldLayoutId id="2147483693" r:id="rId11"/>
    <p:sldLayoutId id="2147483694" r:id="rId12"/>
    <p:sldLayoutId id="2147483695" r:id="rId13"/>
    <p:sldLayoutId id="2147483696" r:id="rId14"/>
    <p:sldLayoutId id="2147483661" r:id="rId15"/>
    <p:sldLayoutId id="2147483697" r:id="rId16"/>
    <p:sldLayoutId id="2147483698" r:id="rId17"/>
    <p:sldLayoutId id="2147483699" r:id="rId1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accent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8812" y="6440542"/>
            <a:ext cx="587159" cy="1613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AB4D9B7-EC2A-4928-9AE8-1F52083B77C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5" name="Rak 14"/>
          <p:cNvCxnSpPr/>
          <p:nvPr userDrawn="1"/>
        </p:nvCxnSpPr>
        <p:spPr>
          <a:xfrm>
            <a:off x="658813" y="6356350"/>
            <a:ext cx="8040687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58813" y="756885"/>
            <a:ext cx="8027986" cy="80838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58812" y="1862138"/>
            <a:ext cx="8027987" cy="42052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5823372" y="587648"/>
            <a:ext cx="288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299329-7B10-4C70-BB3D-6042AEFFBB30}" type="datetimeFigureOut">
              <a:rPr lang="sv-SE" smtClean="0"/>
              <a:pPr/>
              <a:t>2014-11-18</a:t>
            </a:fld>
            <a:endParaRPr lang="en-GB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823372" y="457200"/>
            <a:ext cx="288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GB" dirty="0"/>
          </a:p>
        </p:txBody>
      </p:sp>
      <p:pic>
        <p:nvPicPr>
          <p:cNvPr id="12" name="Logotype"/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  <p:pic>
        <p:nvPicPr>
          <p:cNvPr id="13" name="Performance"/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602" y="6465602"/>
            <a:ext cx="2692801" cy="115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8812" y="6440542"/>
            <a:ext cx="587159" cy="1613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AB4D9B7-EC2A-4928-9AE8-1F52083B77C5}" type="slidenum">
              <a:rPr lang="en-GB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5" name="Rak 14"/>
          <p:cNvCxnSpPr/>
          <p:nvPr userDrawn="1"/>
        </p:nvCxnSpPr>
        <p:spPr>
          <a:xfrm>
            <a:off x="658813" y="6356350"/>
            <a:ext cx="8040687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58813" y="756885"/>
            <a:ext cx="8027986" cy="80838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58812" y="1862138"/>
            <a:ext cx="8027987" cy="42052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5823372" y="587648"/>
            <a:ext cx="288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299329-7B10-4C70-BB3D-6042AEFFBB30}" type="datetimeFigureOut">
              <a:rPr lang="sv-SE" smtClean="0">
                <a:solidFill>
                  <a:srgbClr val="000000"/>
                </a:solidFill>
                <a:latin typeface="Arial"/>
              </a:rPr>
              <a:pPr/>
              <a:t>2014-11-18</a:t>
            </a:fld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823372" y="457200"/>
            <a:ext cx="288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Logotype"/>
          <p:cNvPicPr>
            <a:picLocks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  <p:pic>
        <p:nvPicPr>
          <p:cNvPr id="11" name="Performance"/>
          <p:cNvPicPr>
            <a:picLocks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602" y="6465602"/>
            <a:ext cx="2692801" cy="1152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-360000"/>
            <a:ext cx="338435" cy="235166"/>
          </a:xfrm>
          <a:prstGeom prst="rect">
            <a:avLst/>
          </a:prstGeom>
          <a:solidFill>
            <a:srgbClr val="CAC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74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8813" y="1190847"/>
            <a:ext cx="8027986" cy="1596567"/>
          </a:xfrm>
        </p:spPr>
        <p:txBody>
          <a:bodyPr/>
          <a:lstStyle/>
          <a:p>
            <a:r>
              <a:rPr lang="en-GB" sz="2400" dirty="0" smtClean="0"/>
              <a:t>An Industry perspective:</a:t>
            </a:r>
            <a:br>
              <a:rPr lang="en-GB" sz="24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transport infrastructure -</a:t>
            </a:r>
            <a:br>
              <a:rPr lang="en-GB" sz="3200" dirty="0" smtClean="0"/>
            </a:br>
            <a:r>
              <a:rPr lang="en-GB" sz="3200" dirty="0" smtClean="0"/>
              <a:t>Key to sustainable growth</a:t>
            </a:r>
            <a:endParaRPr lang="en-GB" sz="32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40882" y="3088921"/>
            <a:ext cx="8040687" cy="17526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Mette Hartzell, </a:t>
            </a:r>
          </a:p>
          <a:p>
            <a:r>
              <a:rPr lang="en-GB" dirty="0" smtClean="0"/>
              <a:t>EU Public Affairs Manager LKAB S.A.</a:t>
            </a:r>
          </a:p>
          <a:p>
            <a:endParaRPr lang="en-GB" sz="2800" dirty="0" smtClean="0"/>
          </a:p>
          <a:p>
            <a:r>
              <a:rPr lang="en-GB" dirty="0" smtClean="0"/>
              <a:t>19 November, 2014</a:t>
            </a:r>
          </a:p>
        </p:txBody>
      </p:sp>
    </p:spTree>
    <p:extLst>
      <p:ext uri="{BB962C8B-B14F-4D97-AF65-F5344CB8AC3E}">
        <p14:creationId xmlns:p14="http://schemas.microsoft.com/office/powerpoint/2010/main" val="89114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Dokument\LKAB\BHP\iore4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1589" y="1718932"/>
            <a:ext cx="8027986" cy="808389"/>
          </a:xfrm>
        </p:spPr>
        <p:txBody>
          <a:bodyPr anchor="ctr"/>
          <a:lstStyle/>
          <a:p>
            <a:pPr marL="0" indent="0" algn="ctr"/>
            <a:r>
              <a:rPr lang="en-GB" dirty="0">
                <a:solidFill>
                  <a:schemeClr val="bg1"/>
                </a:solidFill>
              </a:rPr>
              <a:t>Infrastructure development is key to sustainable growth</a:t>
            </a:r>
          </a:p>
        </p:txBody>
      </p:sp>
      <p:pic>
        <p:nvPicPr>
          <p:cNvPr id="17" name="Logotype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  <p:pic>
        <p:nvPicPr>
          <p:cNvPr id="5" name="Performance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602" y="6465602"/>
            <a:ext cx="2692801" cy="115200"/>
          </a:xfrm>
          <a:prstGeom prst="rect">
            <a:avLst/>
          </a:prstGeom>
        </p:spPr>
      </p:pic>
      <p:cxnSp>
        <p:nvCxnSpPr>
          <p:cNvPr id="6" name="Rak 5"/>
          <p:cNvCxnSpPr/>
          <p:nvPr/>
        </p:nvCxnSpPr>
        <p:spPr>
          <a:xfrm>
            <a:off x="660400" y="6356350"/>
            <a:ext cx="8032750" cy="0"/>
          </a:xfrm>
          <a:prstGeom prst="line">
            <a:avLst/>
          </a:prstGeom>
          <a:ln w="12700">
            <a:solidFill>
              <a:srgbClr val="F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58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Bildobjekt 5" descr="worldmapBlue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95325"/>
            <a:ext cx="8963025" cy="67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ktangel 17"/>
          <p:cNvSpPr>
            <a:spLocks noChangeArrowheads="1"/>
          </p:cNvSpPr>
          <p:nvPr/>
        </p:nvSpPr>
        <p:spPr bwMode="auto">
          <a:xfrm>
            <a:off x="-117475" y="1622425"/>
            <a:ext cx="9261475" cy="3615163"/>
          </a:xfrm>
          <a:prstGeom prst="rect">
            <a:avLst/>
          </a:prstGeom>
          <a:solidFill>
            <a:srgbClr val="002B52">
              <a:alpha val="63921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216000" tIns="234000" rIns="216000" bIns="374400">
            <a:spAutoFit/>
          </a:bodyPr>
          <a:lstStyle/>
          <a:p>
            <a:pPr marL="14414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>
                  <a:lumMod val="95000"/>
                </a:schemeClr>
              </a:solidFill>
              <a:latin typeface="+mn-lt"/>
              <a:cs typeface="Arial" pitchFamily="34" charset="0"/>
            </a:endParaRPr>
          </a:p>
          <a:p>
            <a:pPr marL="1441450" indent="261938"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Mining since 124 years</a:t>
            </a:r>
          </a:p>
          <a:p>
            <a:pPr marL="1441450" indent="261938"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Mainly Arctic operations </a:t>
            </a:r>
            <a:endParaRPr lang="en-US" sz="2400" dirty="0" smtClean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  <a:p>
            <a:pPr marL="1441450" indent="261938"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Climate-smart iron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ore pellets</a:t>
            </a:r>
          </a:p>
          <a:p>
            <a:pPr marL="1441450" indent="261938"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4,400 employees</a:t>
            </a:r>
          </a:p>
          <a:p>
            <a:pPr marL="1441450" indent="261938"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85%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of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the EU’s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iron ore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production</a:t>
            </a:r>
          </a:p>
          <a:p>
            <a:pPr marL="1441450" indent="261938"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Major investor: € 6 billion during 10 years</a:t>
            </a:r>
          </a:p>
          <a:p>
            <a:pPr marL="1441450" indent="261938"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Aim to grow</a:t>
            </a:r>
            <a:endParaRPr lang="en-US" sz="2400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  <p:sp>
        <p:nvSpPr>
          <p:cNvPr id="5" name="Rubrik 5"/>
          <p:cNvSpPr txBox="1">
            <a:spLocks/>
          </p:cNvSpPr>
          <p:nvPr/>
        </p:nvSpPr>
        <p:spPr>
          <a:xfrm>
            <a:off x="581025" y="695325"/>
            <a:ext cx="8027988" cy="80962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sv-SE" dirty="0"/>
          </a:p>
        </p:txBody>
      </p:sp>
      <p:sp>
        <p:nvSpPr>
          <p:cNvPr id="2" name="TextBox 1"/>
          <p:cNvSpPr txBox="1"/>
          <p:nvPr/>
        </p:nvSpPr>
        <p:spPr>
          <a:xfrm>
            <a:off x="2805953" y="968188"/>
            <a:ext cx="4177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4369"/>
                </a:solidFill>
              </a:rPr>
              <a:t>LKAB IN SHORT</a:t>
            </a:r>
            <a:endParaRPr lang="en-GB" sz="3200" b="1" dirty="0">
              <a:solidFill>
                <a:srgbClr val="0043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3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Bildobjekt 4" descr="Skärmavbild 08.02.12 kl. 16.54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87313"/>
            <a:ext cx="63563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rihandsfigur 22"/>
          <p:cNvSpPr/>
          <p:nvPr/>
        </p:nvSpPr>
        <p:spPr>
          <a:xfrm>
            <a:off x="5732463" y="1158875"/>
            <a:ext cx="755650" cy="1270000"/>
          </a:xfrm>
          <a:custGeom>
            <a:avLst/>
            <a:gdLst>
              <a:gd name="connsiteX0" fmla="*/ 631518 w 631518"/>
              <a:gd name="connsiteY0" fmla="*/ 1054810 h 1054810"/>
              <a:gd name="connsiteX1" fmla="*/ 270651 w 631518"/>
              <a:gd name="connsiteY1" fmla="*/ 825806 h 1054810"/>
              <a:gd name="connsiteX2" fmla="*/ 340048 w 631518"/>
              <a:gd name="connsiteY2" fmla="*/ 506587 h 1054810"/>
              <a:gd name="connsiteX3" fmla="*/ 0 w 631518"/>
              <a:gd name="connsiteY3" fmla="*/ 0 h 1054810"/>
              <a:gd name="connsiteX4" fmla="*/ 0 w 631518"/>
              <a:gd name="connsiteY4" fmla="*/ 0 h 105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518" h="1054810">
                <a:moveTo>
                  <a:pt x="631518" y="1054810"/>
                </a:moveTo>
                <a:cubicBezTo>
                  <a:pt x="475373" y="985993"/>
                  <a:pt x="319229" y="917176"/>
                  <a:pt x="270651" y="825806"/>
                </a:cubicBezTo>
                <a:cubicBezTo>
                  <a:pt x="222073" y="734435"/>
                  <a:pt x="385156" y="644221"/>
                  <a:pt x="340048" y="506587"/>
                </a:cubicBezTo>
                <a:cubicBezTo>
                  <a:pt x="294939" y="36895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0238" y="1263650"/>
            <a:ext cx="3324225" cy="808038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rgbClr val="454545"/>
                </a:solidFill>
                <a:latin typeface="Arial"/>
                <a:cs typeface="Arial"/>
              </a:rPr>
              <a:t/>
            </a:r>
            <a:br>
              <a:rPr lang="en-GB" dirty="0" smtClean="0">
                <a:solidFill>
                  <a:srgbClr val="454545"/>
                </a:solidFill>
                <a:latin typeface="Arial"/>
                <a:cs typeface="Arial"/>
              </a:rPr>
            </a:br>
            <a:endParaRPr lang="en-GB" dirty="0">
              <a:solidFill>
                <a:srgbClr val="454545"/>
              </a:solidFill>
              <a:latin typeface="Arial"/>
              <a:cs typeface="Arial"/>
            </a:endParaRPr>
          </a:p>
        </p:txBody>
      </p:sp>
      <p:sp>
        <p:nvSpPr>
          <p:cNvPr id="7" name="Ellips 6"/>
          <p:cNvSpPr/>
          <p:nvPr/>
        </p:nvSpPr>
        <p:spPr>
          <a:xfrm>
            <a:off x="5670550" y="1082675"/>
            <a:ext cx="96838" cy="96838"/>
          </a:xfrm>
          <a:prstGeom prst="ellips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sp>
        <p:nvSpPr>
          <p:cNvPr id="8" name="Ellips 7"/>
          <p:cNvSpPr/>
          <p:nvPr/>
        </p:nvSpPr>
        <p:spPr>
          <a:xfrm>
            <a:off x="6113463" y="1790700"/>
            <a:ext cx="96837" cy="96838"/>
          </a:xfrm>
          <a:prstGeom prst="ellips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sp>
        <p:nvSpPr>
          <p:cNvPr id="9" name="Ellips 8"/>
          <p:cNvSpPr/>
          <p:nvPr/>
        </p:nvSpPr>
        <p:spPr>
          <a:xfrm>
            <a:off x="6473825" y="2408238"/>
            <a:ext cx="96838" cy="96837"/>
          </a:xfrm>
          <a:prstGeom prst="ellips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sp>
        <p:nvSpPr>
          <p:cNvPr id="10" name="Ellips 9"/>
          <p:cNvSpPr/>
          <p:nvPr/>
        </p:nvSpPr>
        <p:spPr>
          <a:xfrm>
            <a:off x="6072188" y="2143125"/>
            <a:ext cx="96837" cy="98425"/>
          </a:xfrm>
          <a:prstGeom prst="ellips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sp>
        <p:nvSpPr>
          <p:cNvPr id="11" name="Ellips 10"/>
          <p:cNvSpPr/>
          <p:nvPr/>
        </p:nvSpPr>
        <p:spPr>
          <a:xfrm>
            <a:off x="6300788" y="2011363"/>
            <a:ext cx="96837" cy="98425"/>
          </a:xfrm>
          <a:prstGeom prst="ellips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sp>
        <p:nvSpPr>
          <p:cNvPr id="24" name="Frihandsfigur 23"/>
          <p:cNvSpPr/>
          <p:nvPr/>
        </p:nvSpPr>
        <p:spPr>
          <a:xfrm>
            <a:off x="6100763" y="1992313"/>
            <a:ext cx="207962" cy="61912"/>
          </a:xfrm>
          <a:custGeom>
            <a:avLst/>
            <a:gdLst>
              <a:gd name="connsiteX0" fmla="*/ 131855 w 131855"/>
              <a:gd name="connsiteY0" fmla="*/ 41637 h 41637"/>
              <a:gd name="connsiteX1" fmla="*/ 0 w 131855"/>
              <a:gd name="connsiteY1" fmla="*/ 0 h 41637"/>
              <a:gd name="connsiteX2" fmla="*/ 0 w 131855"/>
              <a:gd name="connsiteY2" fmla="*/ 0 h 4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855" h="41637">
                <a:moveTo>
                  <a:pt x="131855" y="4163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sp>
        <p:nvSpPr>
          <p:cNvPr id="31" name="Ellips 30"/>
          <p:cNvSpPr/>
          <p:nvPr/>
        </p:nvSpPr>
        <p:spPr>
          <a:xfrm>
            <a:off x="6335713" y="179388"/>
            <a:ext cx="1524000" cy="1520825"/>
          </a:xfrm>
          <a:prstGeom prst="wedgeEllipseCallout">
            <a:avLst>
              <a:gd name="adj1" fmla="val -63418"/>
              <a:gd name="adj2" fmla="val 62500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40000" dist="23000" dir="14100000" rotWithShape="0">
              <a:schemeClr val="accent4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400" b="1" dirty="0">
                <a:solidFill>
                  <a:srgbClr val="5C5C5C">
                    <a:lumMod val="75000"/>
                  </a:srgbClr>
                </a:solidFill>
              </a:rPr>
              <a:t>Kiruna</a:t>
            </a:r>
            <a:endParaRPr lang="sv-SE" sz="1050" b="1" dirty="0">
              <a:solidFill>
                <a:srgbClr val="5C5C5C">
                  <a:lumMod val="75000"/>
                </a:srgb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29708" name="Bildobjekt 18" descr="KK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495300"/>
            <a:ext cx="93821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Ellips 31"/>
          <p:cNvSpPr/>
          <p:nvPr/>
        </p:nvSpPr>
        <p:spPr>
          <a:xfrm>
            <a:off x="4656138" y="2352675"/>
            <a:ext cx="1366837" cy="1331913"/>
          </a:xfrm>
          <a:prstGeom prst="wedgeEllipseCallout">
            <a:avLst>
              <a:gd name="adj1" fmla="val 56886"/>
              <a:gd name="adj2" fmla="val -61458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chemeClr val="tx1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100" b="1" dirty="0" smtClean="0">
                <a:solidFill>
                  <a:srgbClr val="5C5C5C">
                    <a:lumMod val="75000"/>
                  </a:srgbClr>
                </a:solidFill>
              </a:rPr>
              <a:t>Malmberget</a:t>
            </a:r>
            <a:endParaRPr lang="sv-SE" sz="1050" b="1" dirty="0">
              <a:solidFill>
                <a:srgbClr val="5C5C5C">
                  <a:lumMod val="75000"/>
                </a:srgbClr>
              </a:solidFill>
            </a:endParaRPr>
          </a:p>
        </p:txBody>
      </p:sp>
      <p:pic>
        <p:nvPicPr>
          <p:cNvPr id="29710" name="Bildobjekt 28" descr="MK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2566988"/>
            <a:ext cx="7620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llips 32"/>
          <p:cNvSpPr/>
          <p:nvPr/>
        </p:nvSpPr>
        <p:spPr>
          <a:xfrm>
            <a:off x="4094163" y="179388"/>
            <a:ext cx="1366837" cy="1333500"/>
          </a:xfrm>
          <a:prstGeom prst="wedgeEllipseCallout">
            <a:avLst>
              <a:gd name="adj1" fmla="val 68561"/>
              <a:gd name="adj2" fmla="val 21874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40000" dist="23000" dir="342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chemeClr val="tx1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chemeClr val="tx1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29712" name="Bildobjekt 13" descr="Skärmavbild 08.02.12 kl. 17.26.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82613"/>
            <a:ext cx="9191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Ellips 34"/>
          <p:cNvSpPr/>
          <p:nvPr/>
        </p:nvSpPr>
        <p:spPr>
          <a:xfrm>
            <a:off x="6134100" y="2955925"/>
            <a:ext cx="1182688" cy="1173163"/>
          </a:xfrm>
          <a:prstGeom prst="wedgeEllipseCallout">
            <a:avLst>
              <a:gd name="adj1" fmla="val -20779"/>
              <a:gd name="adj2" fmla="val -79688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29714" name="Bildobjekt 35" descr="Skärmavbild 08.02.12 kl. 17.26.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3201988"/>
            <a:ext cx="9191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Ellips 38"/>
          <p:cNvSpPr/>
          <p:nvPr/>
        </p:nvSpPr>
        <p:spPr>
          <a:xfrm>
            <a:off x="3281363" y="1519238"/>
            <a:ext cx="1368425" cy="1331912"/>
          </a:xfrm>
          <a:prstGeom prst="wedgeEllipseCallout">
            <a:avLst>
              <a:gd name="adj1" fmla="val 150287"/>
              <a:gd name="adj2" fmla="val -48437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40000" dist="23000" dir="104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chemeClr val="tx1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400" b="1" dirty="0">
                <a:solidFill>
                  <a:srgbClr val="5C5C5C">
                    <a:lumMod val="75000"/>
                  </a:srgbClr>
                </a:solidFill>
              </a:rPr>
              <a:t>LKAB Logistics</a:t>
            </a:r>
          </a:p>
        </p:txBody>
      </p:sp>
      <p:pic>
        <p:nvPicPr>
          <p:cNvPr id="29718" name="Bildobjekt 39" descr="Skärmavbild 08.02.12 kl. 17.25.5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1955800"/>
            <a:ext cx="9858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9" name="textruta 2"/>
          <p:cNvSpPr txBox="1">
            <a:spLocks noChangeArrowheads="1"/>
          </p:cNvSpPr>
          <p:nvPr/>
        </p:nvSpPr>
        <p:spPr bwMode="auto">
          <a:xfrm>
            <a:off x="4360334" y="928786"/>
            <a:ext cx="7328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400" b="1" dirty="0" smtClean="0"/>
              <a:t>Narvik</a:t>
            </a:r>
            <a:endParaRPr lang="sv-SE" altLang="sv-SE" sz="1400" b="1" dirty="0"/>
          </a:p>
        </p:txBody>
      </p:sp>
      <p:sp>
        <p:nvSpPr>
          <p:cNvPr id="29720" name="Rektangel 2"/>
          <p:cNvSpPr>
            <a:spLocks noChangeArrowheads="1"/>
          </p:cNvSpPr>
          <p:nvPr/>
        </p:nvSpPr>
        <p:spPr bwMode="auto">
          <a:xfrm>
            <a:off x="6022658" y="3468688"/>
            <a:ext cx="127476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100" b="1" dirty="0"/>
              <a:t>        </a:t>
            </a:r>
            <a:r>
              <a:rPr lang="sv-SE" altLang="sv-SE" sz="1600" b="1" dirty="0"/>
              <a:t>Luleå</a:t>
            </a:r>
            <a:endParaRPr lang="sv-SE" altLang="sv-SE" sz="11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100" dirty="0"/>
          </a:p>
        </p:txBody>
      </p:sp>
      <p:sp>
        <p:nvSpPr>
          <p:cNvPr id="4" name="Ellips 3"/>
          <p:cNvSpPr/>
          <p:nvPr/>
        </p:nvSpPr>
        <p:spPr>
          <a:xfrm>
            <a:off x="5421313" y="4594225"/>
            <a:ext cx="1905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29722" name="textruta 4"/>
          <p:cNvSpPr txBox="1">
            <a:spLocks noChangeArrowheads="1"/>
          </p:cNvSpPr>
          <p:nvPr/>
        </p:nvSpPr>
        <p:spPr bwMode="auto">
          <a:xfrm>
            <a:off x="5426075" y="4751388"/>
            <a:ext cx="9715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200" b="1"/>
              <a:t>Stockholm</a:t>
            </a:r>
          </a:p>
        </p:txBody>
      </p:sp>
      <p:grpSp>
        <p:nvGrpSpPr>
          <p:cNvPr id="27" name="Grupp 14"/>
          <p:cNvGrpSpPr/>
          <p:nvPr/>
        </p:nvGrpSpPr>
        <p:grpSpPr>
          <a:xfrm>
            <a:off x="7381394" y="1839119"/>
            <a:ext cx="1397317" cy="1332392"/>
            <a:chOff x="7446229" y="1254679"/>
            <a:chExt cx="1367132" cy="1332392"/>
          </a:xfrm>
        </p:grpSpPr>
        <p:sp>
          <p:nvSpPr>
            <p:cNvPr id="28" name="Ellips 36"/>
            <p:cNvSpPr/>
            <p:nvPr/>
          </p:nvSpPr>
          <p:spPr>
            <a:xfrm>
              <a:off x="7446229" y="1254679"/>
              <a:ext cx="1367132" cy="1332392"/>
            </a:xfrm>
            <a:prstGeom prst="wedgeEllipseCallout">
              <a:avLst>
                <a:gd name="adj1" fmla="val -129497"/>
                <a:gd name="adj2" fmla="val -33788"/>
              </a:avLst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 smtClean="0">
                <a:solidFill>
                  <a:schemeClr val="tx1">
                    <a:lumMod val="75000"/>
                  </a:schemeClr>
                </a:solidFill>
              </a:endParaRPr>
            </a:p>
            <a:p>
              <a:pPr algn="ctr"/>
              <a:endParaRPr lang="sv-SE" sz="1400" dirty="0" smtClean="0">
                <a:solidFill>
                  <a:schemeClr val="tx1">
                    <a:lumMod val="75000"/>
                  </a:schemeClr>
                </a:solidFill>
              </a:endParaRPr>
            </a:p>
            <a:p>
              <a:pPr algn="ctr"/>
              <a:r>
                <a:rPr lang="sv-SE" sz="1000" b="1" dirty="0" smtClean="0">
                  <a:solidFill>
                    <a:schemeClr val="tx1">
                      <a:lumMod val="75000"/>
                    </a:schemeClr>
                  </a:solidFill>
                </a:rPr>
                <a:t>Svappavaara</a:t>
              </a:r>
              <a:endParaRPr lang="sv-SE" sz="600" b="1" dirty="0" smtClean="0">
                <a:solidFill>
                  <a:schemeClr val="tx1">
                    <a:lumMod val="75000"/>
                  </a:schemeClr>
                </a:solidFill>
              </a:endParaRPr>
            </a:p>
            <a:p>
              <a:pPr algn="ctr"/>
              <a:endParaRPr lang="sv-SE" sz="1200" b="1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pic>
          <p:nvPicPr>
            <p:cNvPr id="29" name="Bildobjekt 37" descr="Skärmavbild 2012-02-08 kl. 18.21.37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4638" y="1460501"/>
              <a:ext cx="770313" cy="299009"/>
            </a:xfrm>
            <a:prstGeom prst="rect">
              <a:avLst/>
            </a:prstGeom>
          </p:spPr>
        </p:pic>
      </p:grpSp>
      <p:sp>
        <p:nvSpPr>
          <p:cNvPr id="30" name="Rektangel 40"/>
          <p:cNvSpPr/>
          <p:nvPr/>
        </p:nvSpPr>
        <p:spPr>
          <a:xfrm>
            <a:off x="-1" y="5025103"/>
            <a:ext cx="4941889" cy="6674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4369"/>
                </a:solidFill>
              </a:rPr>
              <a:t>   IRON ORE OPERATIONS</a:t>
            </a:r>
            <a:endParaRPr lang="en-US" sz="2800" b="1" dirty="0">
              <a:solidFill>
                <a:srgbClr val="0043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6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narvik</a:t>
            </a:r>
            <a:r>
              <a:rPr lang="en-GB" dirty="0" smtClean="0"/>
              <a:t> port</a:t>
            </a:r>
            <a:endParaRPr lang="en-GB" dirty="0"/>
          </a:p>
        </p:txBody>
      </p:sp>
      <p:sp>
        <p:nvSpPr>
          <p:cNvPr id="12" name="Rektangel 11"/>
          <p:cNvSpPr/>
          <p:nvPr/>
        </p:nvSpPr>
        <p:spPr>
          <a:xfrm>
            <a:off x="-2" y="1740846"/>
            <a:ext cx="9144001" cy="177331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latshållare för innehåll 2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4475">
              <a:buNone/>
            </a:pPr>
            <a:r>
              <a:rPr lang="en-GB" dirty="0" smtClean="0">
                <a:solidFill>
                  <a:srgbClr val="004369"/>
                </a:solidFill>
              </a:rPr>
              <a:t>Depth: 				27 m</a:t>
            </a:r>
          </a:p>
          <a:p>
            <a:pPr marL="0" indent="0" defTabSz="244475">
              <a:buNone/>
            </a:pPr>
            <a:r>
              <a:rPr lang="en-GB" dirty="0" smtClean="0">
                <a:solidFill>
                  <a:srgbClr val="004369"/>
                </a:solidFill>
              </a:rPr>
              <a:t>Ships/Year: 		About 200 </a:t>
            </a:r>
          </a:p>
          <a:p>
            <a:pPr marL="0" indent="0" defTabSz="244475">
              <a:buNone/>
            </a:pPr>
            <a:r>
              <a:rPr lang="en-GB" dirty="0" smtClean="0">
                <a:solidFill>
                  <a:srgbClr val="004369"/>
                </a:solidFill>
              </a:rPr>
              <a:t>Volume/Year:	19 Mt</a:t>
            </a:r>
          </a:p>
          <a:p>
            <a:pPr marL="0" indent="0" defTabSz="244475">
              <a:buNone/>
            </a:pPr>
            <a:r>
              <a:rPr lang="en-GB" dirty="0" smtClean="0">
                <a:solidFill>
                  <a:srgbClr val="004369"/>
                </a:solidFill>
              </a:rPr>
              <a:t>Destinations:	Europe, MENA, USA, Asia</a:t>
            </a:r>
            <a:endParaRPr lang="en-GB" dirty="0">
              <a:solidFill>
                <a:srgbClr val="004369"/>
              </a:solidFill>
            </a:endParaRPr>
          </a:p>
        </p:txBody>
      </p:sp>
      <p:pic>
        <p:nvPicPr>
          <p:cNvPr id="5" name="Performance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602" y="6465602"/>
            <a:ext cx="2692801" cy="115200"/>
          </a:xfrm>
          <a:prstGeom prst="rect">
            <a:avLst/>
          </a:prstGeom>
        </p:spPr>
      </p:pic>
      <p:cxnSp>
        <p:nvCxnSpPr>
          <p:cNvPr id="6" name="Rak 5"/>
          <p:cNvCxnSpPr/>
          <p:nvPr/>
        </p:nvCxnSpPr>
        <p:spPr>
          <a:xfrm>
            <a:off x="660400" y="6356350"/>
            <a:ext cx="8032750" cy="0"/>
          </a:xfrm>
          <a:prstGeom prst="line">
            <a:avLst/>
          </a:prstGeom>
          <a:ln w="12700">
            <a:solidFill>
              <a:srgbClr val="F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22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kärmavbild 2012-08-09 kl. 09.46.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r="11236"/>
          <a:stretch/>
        </p:blipFill>
        <p:spPr>
          <a:xfrm>
            <a:off x="0" y="0"/>
            <a:ext cx="9144000" cy="686609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-2" y="1740847"/>
            <a:ext cx="9144001" cy="17643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4369"/>
                </a:solidFill>
              </a:rPr>
              <a:t>LULEÅ port</a:t>
            </a:r>
            <a:endParaRPr lang="en-GB" dirty="0">
              <a:solidFill>
                <a:srgbClr val="004369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>
          <a:xfrm>
            <a:off x="658813" y="1862138"/>
            <a:ext cx="8040687" cy="3213295"/>
          </a:xfrm>
        </p:spPr>
        <p:txBody>
          <a:bodyPr/>
          <a:lstStyle/>
          <a:p>
            <a:pPr marL="0" indent="0" defTabSz="225425">
              <a:buNone/>
            </a:pPr>
            <a:r>
              <a:rPr lang="en-GB" dirty="0" smtClean="0">
                <a:solidFill>
                  <a:srgbClr val="004369"/>
                </a:solidFill>
              </a:rPr>
              <a:t>Depth: 				12 m</a:t>
            </a:r>
          </a:p>
          <a:p>
            <a:pPr marL="0" indent="0" defTabSz="225425">
              <a:buNone/>
            </a:pPr>
            <a:r>
              <a:rPr lang="en-GB" dirty="0" smtClean="0">
                <a:solidFill>
                  <a:srgbClr val="004369"/>
                </a:solidFill>
              </a:rPr>
              <a:t>Ships/Year:		About 440 </a:t>
            </a:r>
          </a:p>
          <a:p>
            <a:pPr marL="0" indent="0" defTabSz="225425">
              <a:buNone/>
            </a:pPr>
            <a:r>
              <a:rPr lang="en-GB" dirty="0" smtClean="0">
                <a:solidFill>
                  <a:srgbClr val="004369"/>
                </a:solidFill>
              </a:rPr>
              <a:t>Volume/Year: 	6 Mt</a:t>
            </a:r>
          </a:p>
          <a:p>
            <a:pPr marL="0" indent="0" defTabSz="225425">
              <a:buNone/>
            </a:pPr>
            <a:r>
              <a:rPr lang="en-GB" dirty="0" smtClean="0">
                <a:solidFill>
                  <a:srgbClr val="004369"/>
                </a:solidFill>
              </a:rPr>
              <a:t>Destinations:	Sweden and Northern Europe</a:t>
            </a:r>
            <a:endParaRPr lang="en-GB" dirty="0">
              <a:solidFill>
                <a:srgbClr val="004369"/>
              </a:solidFill>
            </a:endParaRPr>
          </a:p>
        </p:txBody>
      </p:sp>
      <p:pic>
        <p:nvPicPr>
          <p:cNvPr id="6" name="Logotype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  <p:pic>
        <p:nvPicPr>
          <p:cNvPr id="7" name="Performance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602" y="6465602"/>
            <a:ext cx="2692801" cy="115200"/>
          </a:xfrm>
          <a:prstGeom prst="rect">
            <a:avLst/>
          </a:prstGeom>
        </p:spPr>
      </p:pic>
      <p:cxnSp>
        <p:nvCxnSpPr>
          <p:cNvPr id="8" name="Rak 7"/>
          <p:cNvCxnSpPr/>
          <p:nvPr/>
        </p:nvCxnSpPr>
        <p:spPr>
          <a:xfrm>
            <a:off x="660400" y="6356350"/>
            <a:ext cx="8032750" cy="0"/>
          </a:xfrm>
          <a:prstGeom prst="line">
            <a:avLst/>
          </a:prstGeom>
          <a:ln w="12700">
            <a:solidFill>
              <a:srgbClr val="F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tshållare fö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1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W:\Process\ML_Marknad Logistik\PLJ\1.Gemensamt\Bilder\tåg\lkab_bjornfjell_130117_01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99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2400" b="1" dirty="0">
                <a:solidFill>
                  <a:srgbClr val="004369"/>
                </a:solidFill>
              </a:rPr>
              <a:t>LKAB has invested &gt; </a:t>
            </a:r>
            <a:r>
              <a:rPr lang="en-US" sz="2400" b="1" dirty="0" smtClean="0">
                <a:solidFill>
                  <a:srgbClr val="004369"/>
                </a:solidFill>
              </a:rPr>
              <a:t>€500 million</a:t>
            </a:r>
            <a:r>
              <a:rPr lang="en-US" sz="2400" b="1" dirty="0">
                <a:solidFill>
                  <a:srgbClr val="004369"/>
                </a:solidFill>
              </a:rPr>
              <a:t/>
            </a:r>
            <a:br>
              <a:rPr lang="en-US" sz="2400" b="1" dirty="0">
                <a:solidFill>
                  <a:srgbClr val="004369"/>
                </a:solidFill>
              </a:rPr>
            </a:br>
            <a:r>
              <a:rPr lang="en-US" sz="2400" b="1" dirty="0">
                <a:solidFill>
                  <a:srgbClr val="004369"/>
                </a:solidFill>
              </a:rPr>
              <a:t>in a new </a:t>
            </a:r>
            <a:r>
              <a:rPr lang="en-US" sz="2400" b="1" dirty="0" smtClean="0">
                <a:solidFill>
                  <a:srgbClr val="004369"/>
                </a:solidFill>
              </a:rPr>
              <a:t>logistics </a:t>
            </a:r>
            <a:r>
              <a:rPr lang="en-US" sz="2400" b="1" dirty="0" smtClean="0">
                <a:solidFill>
                  <a:srgbClr val="004369"/>
                </a:solidFill>
              </a:rPr>
              <a:t>system</a:t>
            </a:r>
            <a:endParaRPr lang="sv-SE" sz="2400" b="1" dirty="0">
              <a:solidFill>
                <a:srgbClr val="004369"/>
              </a:solidFill>
            </a:endParaRPr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6"/>
          </p:nvPr>
        </p:nvSpPr>
        <p:spPr>
          <a:xfrm>
            <a:off x="6611163" y="654148"/>
            <a:ext cx="2880000" cy="108000"/>
          </a:xfrm>
        </p:spPr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510581"/>
            <a:ext cx="5558319" cy="1938992"/>
          </a:xfrm>
          <a:prstGeom prst="rect">
            <a:avLst/>
          </a:prstGeom>
          <a:solidFill>
            <a:srgbClr val="C6D1D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4369"/>
                </a:solidFill>
              </a:rPr>
              <a:t>Increased </a:t>
            </a:r>
            <a:r>
              <a:rPr lang="en-US" sz="2000" dirty="0">
                <a:solidFill>
                  <a:srgbClr val="004369"/>
                </a:solidFill>
              </a:rPr>
              <a:t>cargo weight </a:t>
            </a:r>
            <a:r>
              <a:rPr lang="en-US" sz="2000" dirty="0" smtClean="0">
                <a:solidFill>
                  <a:srgbClr val="004369"/>
                </a:solidFill>
              </a:rPr>
              <a:t>30 </a:t>
            </a:r>
            <a:r>
              <a:rPr lang="en-US" sz="2000" dirty="0" err="1" smtClean="0">
                <a:solidFill>
                  <a:srgbClr val="004369"/>
                </a:solidFill>
              </a:rPr>
              <a:t>tonnes</a:t>
            </a:r>
            <a:r>
              <a:rPr lang="en-US" sz="2000" dirty="0" smtClean="0">
                <a:solidFill>
                  <a:srgbClr val="004369"/>
                </a:solidFill>
              </a:rPr>
              <a:t> axle load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4369"/>
                </a:solidFill>
              </a:rPr>
              <a:t>Uniform locomotives and </a:t>
            </a:r>
            <a:r>
              <a:rPr lang="en-US" sz="2000" dirty="0">
                <a:solidFill>
                  <a:srgbClr val="004369"/>
                </a:solidFill>
              </a:rPr>
              <a:t>ore </a:t>
            </a:r>
            <a:r>
              <a:rPr lang="en-US" sz="2000" dirty="0" smtClean="0">
                <a:solidFill>
                  <a:srgbClr val="004369"/>
                </a:solidFill>
              </a:rPr>
              <a:t>wagons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4369"/>
                </a:solidFill>
              </a:rPr>
              <a:t>Only </a:t>
            </a:r>
            <a:r>
              <a:rPr lang="en-US" sz="2000" dirty="0">
                <a:solidFill>
                  <a:srgbClr val="004369"/>
                </a:solidFill>
              </a:rPr>
              <a:t>long trains </a:t>
            </a:r>
            <a:r>
              <a:rPr lang="en-US" sz="2000" dirty="0" smtClean="0">
                <a:solidFill>
                  <a:srgbClr val="004369"/>
                </a:solidFill>
              </a:rPr>
              <a:t>- 750 m</a:t>
            </a:r>
            <a:endParaRPr lang="en-US" sz="2000" dirty="0">
              <a:solidFill>
                <a:srgbClr val="004369"/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v-SE" sz="2000" dirty="0" err="1" smtClean="0">
                <a:solidFill>
                  <a:srgbClr val="004369"/>
                </a:solidFill>
              </a:rPr>
              <a:t>Efficient</a:t>
            </a:r>
            <a:r>
              <a:rPr lang="sv-SE" sz="2000" dirty="0" smtClean="0">
                <a:solidFill>
                  <a:srgbClr val="004369"/>
                </a:solidFill>
              </a:rPr>
              <a:t> </a:t>
            </a:r>
            <a:r>
              <a:rPr lang="sv-SE" sz="2000" dirty="0">
                <a:solidFill>
                  <a:srgbClr val="004369"/>
                </a:solidFill>
              </a:rPr>
              <a:t>terminals and ports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v-SE" sz="2000" dirty="0" err="1" smtClean="0">
                <a:solidFill>
                  <a:srgbClr val="004369"/>
                </a:solidFill>
              </a:rPr>
              <a:t>Efficient</a:t>
            </a:r>
            <a:r>
              <a:rPr lang="sv-SE" sz="2000" dirty="0" smtClean="0">
                <a:solidFill>
                  <a:srgbClr val="004369"/>
                </a:solidFill>
              </a:rPr>
              <a:t> </a:t>
            </a:r>
            <a:r>
              <a:rPr lang="sv-SE" sz="2000" dirty="0" err="1" smtClean="0">
                <a:solidFill>
                  <a:srgbClr val="004369"/>
                </a:solidFill>
              </a:rPr>
              <a:t>maintenance</a:t>
            </a:r>
            <a:r>
              <a:rPr lang="sv-SE" sz="2000" dirty="0" smtClean="0">
                <a:solidFill>
                  <a:srgbClr val="004369"/>
                </a:solidFill>
              </a:rPr>
              <a:t> workshops</a:t>
            </a:r>
          </a:p>
        </p:txBody>
      </p:sp>
    </p:spTree>
    <p:extLst>
      <p:ext uri="{BB962C8B-B14F-4D97-AF65-F5344CB8AC3E}">
        <p14:creationId xmlns:p14="http://schemas.microsoft.com/office/powerpoint/2010/main" val="89928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Process\ML_Marknad Logistik\PLJ\1.Gemensamt\Bilder\tåg\lkab_polcirkeln_120907_0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16014" y="0"/>
            <a:ext cx="8027986" cy="808389"/>
          </a:xfrm>
          <a:ln>
            <a:noFill/>
          </a:ln>
        </p:spPr>
        <p:txBody>
          <a:bodyPr/>
          <a:lstStyle/>
          <a:p>
            <a:r>
              <a:rPr lang="en-GB" dirty="0" smtClean="0">
                <a:solidFill>
                  <a:srgbClr val="00436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            IORE </a:t>
            </a:r>
            <a:r>
              <a:rPr lang="en-GB" dirty="0" smtClean="0">
                <a:solidFill>
                  <a:srgbClr val="00436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Locomotive</a:t>
            </a:r>
            <a:endParaRPr lang="en-GB" dirty="0">
              <a:solidFill>
                <a:srgbClr val="00436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>
          <a:xfrm>
            <a:off x="1480747" y="1339791"/>
            <a:ext cx="7077625" cy="2468981"/>
          </a:xfrm>
        </p:spPr>
        <p:txBody>
          <a:bodyPr/>
          <a:lstStyle/>
          <a:p>
            <a:pPr marL="0" indent="0" defTabSz="482600">
              <a:buNone/>
            </a:pPr>
            <a:r>
              <a:rPr lang="en-GB" dirty="0" smtClean="0">
                <a:solidFill>
                  <a:srgbClr val="000000"/>
                </a:solidFill>
              </a:rPr>
              <a:t>									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Logotype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  <p:pic>
        <p:nvPicPr>
          <p:cNvPr id="8" name="Performance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602" y="6465602"/>
            <a:ext cx="2692801" cy="115200"/>
          </a:xfrm>
          <a:prstGeom prst="rect">
            <a:avLst/>
          </a:prstGeom>
        </p:spPr>
      </p:pic>
      <p:cxnSp>
        <p:nvCxnSpPr>
          <p:cNvPr id="9" name="Rak 8"/>
          <p:cNvCxnSpPr/>
          <p:nvPr/>
        </p:nvCxnSpPr>
        <p:spPr>
          <a:xfrm>
            <a:off x="660400" y="6356350"/>
            <a:ext cx="8032750" cy="0"/>
          </a:xfrm>
          <a:prstGeom prst="line">
            <a:avLst/>
          </a:prstGeom>
          <a:ln w="12700">
            <a:solidFill>
              <a:srgbClr val="F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17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type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266400"/>
            <a:ext cx="1537200" cy="370800"/>
          </a:xfrm>
          <a:prstGeom prst="rect">
            <a:avLst/>
          </a:prstGeom>
        </p:spPr>
      </p:pic>
      <p:sp>
        <p:nvSpPr>
          <p:cNvPr id="5" name="Platshållare för innehåll 2"/>
          <p:cNvSpPr>
            <a:spLocks noGrp="1"/>
          </p:cNvSpPr>
          <p:nvPr>
            <p:ph sz="quarter" idx="13"/>
          </p:nvPr>
        </p:nvSpPr>
        <p:spPr>
          <a:xfrm>
            <a:off x="660400" y="700387"/>
            <a:ext cx="8485186" cy="100290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800" cap="all" dirty="0" smtClean="0">
              <a:solidFill>
                <a:srgbClr val="00436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Rak 8"/>
          <p:cNvCxnSpPr/>
          <p:nvPr/>
        </p:nvCxnSpPr>
        <p:spPr>
          <a:xfrm>
            <a:off x="660400" y="6356350"/>
            <a:ext cx="8032750" cy="0"/>
          </a:xfrm>
          <a:prstGeom prst="line">
            <a:avLst/>
          </a:prstGeom>
          <a:ln w="12700">
            <a:solidFill>
              <a:srgbClr val="F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12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err="1" smtClean="0">
                <a:solidFill>
                  <a:srgbClr val="004369"/>
                </a:solidFill>
              </a:rPr>
              <a:t>e</a:t>
            </a:r>
            <a:r>
              <a:rPr lang="en-GB" dirty="0" err="1" smtClean="0">
                <a:solidFill>
                  <a:srgbClr val="004369"/>
                </a:solidFill>
              </a:rPr>
              <a:t>H</a:t>
            </a:r>
            <a:r>
              <a:rPr lang="en-GB" cap="none" dirty="0" err="1" smtClean="0">
                <a:solidFill>
                  <a:srgbClr val="004369"/>
                </a:solidFill>
              </a:rPr>
              <a:t>ighway</a:t>
            </a:r>
            <a:endParaRPr lang="en-GB" cap="none" dirty="0">
              <a:solidFill>
                <a:srgbClr val="004369"/>
              </a:solidFill>
            </a:endParaRPr>
          </a:p>
        </p:txBody>
      </p:sp>
      <p:pic>
        <p:nvPicPr>
          <p:cNvPr id="4" name="Bild 1"/>
          <p:cNvPicPr>
            <a:picLocks noGrp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941124" y="1862138"/>
            <a:ext cx="7476065" cy="42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8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KAB - Standard Layouts">
  <a:themeElements>
    <a:clrScheme name="Anpassad 9">
      <a:dk1>
        <a:srgbClr val="5C5C5C"/>
      </a:dk1>
      <a:lt1>
        <a:sysClr val="window" lastClr="FFFFFF"/>
      </a:lt1>
      <a:dk2>
        <a:srgbClr val="13457C"/>
      </a:dk2>
      <a:lt2>
        <a:srgbClr val="E3ECF6"/>
      </a:lt2>
      <a:accent1>
        <a:srgbClr val="004369"/>
      </a:accent1>
      <a:accent2>
        <a:srgbClr val="F00032"/>
      </a:accent2>
      <a:accent3>
        <a:srgbClr val="7FBA00"/>
      </a:accent3>
      <a:accent4>
        <a:srgbClr val="000000"/>
      </a:accent4>
      <a:accent5>
        <a:srgbClr val="BB3A41"/>
      </a:accent5>
      <a:accent6>
        <a:srgbClr val="C6D1D6"/>
      </a:accent6>
      <a:hlink>
        <a:srgbClr val="585858"/>
      </a:hlink>
      <a:folHlink>
        <a:srgbClr val="585858"/>
      </a:folHlink>
    </a:clrScheme>
    <a:fontScheme name="LK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KAB - Image layouts">
  <a:themeElements>
    <a:clrScheme name="LKAB">
      <a:dk1>
        <a:srgbClr val="5C5C5C"/>
      </a:dk1>
      <a:lt1>
        <a:sysClr val="window" lastClr="FFFFFF"/>
      </a:lt1>
      <a:dk2>
        <a:srgbClr val="13457C"/>
      </a:dk2>
      <a:lt2>
        <a:srgbClr val="E3ECF6"/>
      </a:lt2>
      <a:accent1>
        <a:srgbClr val="178ED3"/>
      </a:accent1>
      <a:accent2>
        <a:srgbClr val="C84434"/>
      </a:accent2>
      <a:accent3>
        <a:srgbClr val="B3CE35"/>
      </a:accent3>
      <a:accent4>
        <a:srgbClr val="000000"/>
      </a:accent4>
      <a:accent5>
        <a:srgbClr val="FF5641"/>
      </a:accent5>
      <a:accent6>
        <a:srgbClr val="DEFF41"/>
      </a:accent6>
      <a:hlink>
        <a:srgbClr val="5C5C5C"/>
      </a:hlink>
      <a:folHlink>
        <a:srgbClr val="5C5C5C"/>
      </a:folHlink>
    </a:clrScheme>
    <a:fontScheme name="LK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KAB - Standard Layouts">
  <a:themeElements>
    <a:clrScheme name="LKAB">
      <a:dk1>
        <a:srgbClr val="5C5C5C"/>
      </a:dk1>
      <a:lt1>
        <a:sysClr val="window" lastClr="FFFFFF"/>
      </a:lt1>
      <a:dk2>
        <a:srgbClr val="13457C"/>
      </a:dk2>
      <a:lt2>
        <a:srgbClr val="E3ECF6"/>
      </a:lt2>
      <a:accent1>
        <a:srgbClr val="178ED3"/>
      </a:accent1>
      <a:accent2>
        <a:srgbClr val="C84434"/>
      </a:accent2>
      <a:accent3>
        <a:srgbClr val="B3CE35"/>
      </a:accent3>
      <a:accent4>
        <a:srgbClr val="000000"/>
      </a:accent4>
      <a:accent5>
        <a:srgbClr val="FF5641"/>
      </a:accent5>
      <a:accent6>
        <a:srgbClr val="DEFF41"/>
      </a:accent6>
      <a:hlink>
        <a:srgbClr val="5C5C5C"/>
      </a:hlink>
      <a:folHlink>
        <a:srgbClr val="5C5C5C"/>
      </a:folHlink>
    </a:clrScheme>
    <a:fontScheme name="LK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125</Words>
  <Application>Microsoft Office PowerPoint</Application>
  <PresentationFormat>On-screen Show (4:3)</PresentationFormat>
  <Paragraphs>60</Paragraphs>
  <Slides>10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LKAB - Standard Layouts</vt:lpstr>
      <vt:lpstr>LKAB - Image layouts</vt:lpstr>
      <vt:lpstr>1_LKAB - Standard Layouts</vt:lpstr>
      <vt:lpstr>An Industry perspective:  transport infrastructure - Key to sustainable growth</vt:lpstr>
      <vt:lpstr>PowerPoint Presentation</vt:lpstr>
      <vt:lpstr> </vt:lpstr>
      <vt:lpstr>narvik port</vt:lpstr>
      <vt:lpstr>LULEÅ port</vt:lpstr>
      <vt:lpstr>LKAB has invested &gt; €500 million in a new logistics system</vt:lpstr>
      <vt:lpstr>                     IORE Locomotive</vt:lpstr>
      <vt:lpstr>PowerPoint Presentation</vt:lpstr>
      <vt:lpstr>eHighway</vt:lpstr>
      <vt:lpstr>Infrastructure development is key to sustainable growth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Rabarber</dc:creator>
  <cp:lastModifiedBy>Mette Hartzell</cp:lastModifiedBy>
  <cp:revision>824</cp:revision>
  <cp:lastPrinted>2014-11-18T13:38:45Z</cp:lastPrinted>
  <dcterms:created xsi:type="dcterms:W3CDTF">2011-11-29T09:07:47Z</dcterms:created>
  <dcterms:modified xsi:type="dcterms:W3CDTF">2014-11-18T19:17:47Z</dcterms:modified>
</cp:coreProperties>
</file>